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82" r:id="rId3"/>
    <p:sldId id="285" r:id="rId4"/>
    <p:sldId id="281" r:id="rId5"/>
    <p:sldId id="283" r:id="rId6"/>
    <p:sldId id="284" r:id="rId7"/>
    <p:sldId id="286" r:id="rId8"/>
    <p:sldId id="288" r:id="rId9"/>
    <p:sldId id="287" r:id="rId10"/>
    <p:sldId id="289" r:id="rId11"/>
    <p:sldId id="290" r:id="rId12"/>
    <p:sldId id="292" r:id="rId13"/>
    <p:sldId id="291" r:id="rId14"/>
    <p:sldId id="293" r:id="rId15"/>
    <p:sldId id="257" r:id="rId16"/>
    <p:sldId id="259" r:id="rId17"/>
    <p:sldId id="258" r:id="rId18"/>
    <p:sldId id="294" r:id="rId19"/>
    <p:sldId id="296" r:id="rId20"/>
    <p:sldId id="261" r:id="rId21"/>
    <p:sldId id="263" r:id="rId22"/>
    <p:sldId id="264" r:id="rId23"/>
    <p:sldId id="265" r:id="rId24"/>
    <p:sldId id="266" r:id="rId25"/>
    <p:sldId id="267" r:id="rId26"/>
    <p:sldId id="268" r:id="rId27"/>
    <p:sldId id="295" r:id="rId28"/>
    <p:sldId id="276" r:id="rId29"/>
    <p:sldId id="298" r:id="rId30"/>
    <p:sldId id="270" r:id="rId31"/>
    <p:sldId id="271" r:id="rId32"/>
    <p:sldId id="269" r:id="rId33"/>
    <p:sldId id="272" r:id="rId34"/>
    <p:sldId id="273" r:id="rId35"/>
    <p:sldId id="297" r:id="rId36"/>
    <p:sldId id="274" r:id="rId37"/>
    <p:sldId id="277" r:id="rId38"/>
    <p:sldId id="278" r:id="rId39"/>
    <p:sldId id="299" r:id="rId40"/>
    <p:sldId id="300" r:id="rId41"/>
    <p:sldId id="301" r:id="rId42"/>
    <p:sldId id="280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950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42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4887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35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971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078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222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02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87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736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9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02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91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4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1CA8881-C1A7-4818-A8CA-277ECF854ECA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057EE-AE1F-43C3-9224-7AF4514C3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953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8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82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02.png"/><Relationship Id="rId7" Type="http://schemas.openxmlformats.org/officeDocument/2006/relationships/image" Target="../media/image7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jpe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9.jpe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студент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690" y="365761"/>
            <a:ext cx="680448" cy="6804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96589" y="1408501"/>
            <a:ext cx="3789820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Лекция - 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9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8" name="Picture 4" descr="Картинки по запросу &quot;казну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7" y="166780"/>
            <a:ext cx="1054239" cy="10784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4126" y="166780"/>
            <a:ext cx="612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Казахский Национальный Университет имени аль-</a:t>
            </a:r>
            <a:r>
              <a:rPr lang="ru-RU" i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Фараби</a:t>
            </a:r>
            <a:endParaRPr lang="ru-RU" i="1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7732" y="2706023"/>
            <a:ext cx="7994469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Железистые эпителии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секреции. </a:t>
            </a:r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Картинки по запросу лист растения пн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6286" y="2577157"/>
            <a:ext cx="758825" cy="6270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065111" y="3204220"/>
            <a:ext cx="8219712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37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07665" y="99958"/>
            <a:ext cx="565736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Текущее положение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2" descr="Картинки по запросу &quot;ткани челове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156" y="1543048"/>
            <a:ext cx="6882668" cy="459114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5001928" y="1743511"/>
            <a:ext cx="1492518" cy="3071787"/>
          </a:xfrm>
          <a:custGeom>
            <a:avLst/>
            <a:gdLst>
              <a:gd name="connsiteX0" fmla="*/ 113380 w 1492518"/>
              <a:gd name="connsiteY0" fmla="*/ 3054910 h 3071787"/>
              <a:gd name="connsiteX1" fmla="*/ 766523 w 1492518"/>
              <a:gd name="connsiteY1" fmla="*/ 3054910 h 3071787"/>
              <a:gd name="connsiteX2" fmla="*/ 1463208 w 1492518"/>
              <a:gd name="connsiteY2" fmla="*/ 2915573 h 3071787"/>
              <a:gd name="connsiteX3" fmla="*/ 1349997 w 1492518"/>
              <a:gd name="connsiteY3" fmla="*/ 2454019 h 3071787"/>
              <a:gd name="connsiteX4" fmla="*/ 1236785 w 1492518"/>
              <a:gd name="connsiteY4" fmla="*/ 2062133 h 3071787"/>
              <a:gd name="connsiteX5" fmla="*/ 1114865 w 1492518"/>
              <a:gd name="connsiteY5" fmla="*/ 1844419 h 3071787"/>
              <a:gd name="connsiteX6" fmla="*/ 1271620 w 1492518"/>
              <a:gd name="connsiteY6" fmla="*/ 1696373 h 3071787"/>
              <a:gd name="connsiteX7" fmla="*/ 1384831 w 1492518"/>
              <a:gd name="connsiteY7" fmla="*/ 1443824 h 3071787"/>
              <a:gd name="connsiteX8" fmla="*/ 1341288 w 1492518"/>
              <a:gd name="connsiteY8" fmla="*/ 1182567 h 3071787"/>
              <a:gd name="connsiteX9" fmla="*/ 1236785 w 1492518"/>
              <a:gd name="connsiteY9" fmla="*/ 799390 h 3071787"/>
              <a:gd name="connsiteX10" fmla="*/ 1254203 w 1492518"/>
              <a:gd name="connsiteY10" fmla="*/ 555550 h 3071787"/>
              <a:gd name="connsiteX11" fmla="*/ 1376123 w 1492518"/>
              <a:gd name="connsiteY11" fmla="*/ 311710 h 3071787"/>
              <a:gd name="connsiteX12" fmla="*/ 1193243 w 1492518"/>
              <a:gd name="connsiteY12" fmla="*/ 24327 h 3071787"/>
              <a:gd name="connsiteX13" fmla="*/ 304968 w 1492518"/>
              <a:gd name="connsiteY13" fmla="*/ 24327 h 3071787"/>
              <a:gd name="connsiteX14" fmla="*/ 8877 w 1492518"/>
              <a:gd name="connsiteY14" fmla="*/ 41744 h 3071787"/>
              <a:gd name="connsiteX15" fmla="*/ 95963 w 1492518"/>
              <a:gd name="connsiteY15" fmla="*/ 529424 h 3071787"/>
              <a:gd name="connsiteX16" fmla="*/ 174340 w 1492518"/>
              <a:gd name="connsiteY16" fmla="*/ 947436 h 3071787"/>
              <a:gd name="connsiteX17" fmla="*/ 26294 w 1492518"/>
              <a:gd name="connsiteY17" fmla="*/ 1461241 h 3071787"/>
              <a:gd name="connsiteX18" fmla="*/ 61128 w 1492518"/>
              <a:gd name="connsiteY18" fmla="*/ 2288556 h 3071787"/>
              <a:gd name="connsiteX19" fmla="*/ 87254 w 1492518"/>
              <a:gd name="connsiteY19" fmla="*/ 2549813 h 3071787"/>
              <a:gd name="connsiteX20" fmla="*/ 168 w 1492518"/>
              <a:gd name="connsiteY20" fmla="*/ 2924281 h 3071787"/>
              <a:gd name="connsiteX21" fmla="*/ 113380 w 1492518"/>
              <a:gd name="connsiteY21" fmla="*/ 3054910 h 307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92518" h="3071787">
                <a:moveTo>
                  <a:pt x="113380" y="3054910"/>
                </a:moveTo>
                <a:cubicBezTo>
                  <a:pt x="241106" y="3076682"/>
                  <a:pt x="541552" y="3078133"/>
                  <a:pt x="766523" y="3054910"/>
                </a:cubicBezTo>
                <a:cubicBezTo>
                  <a:pt x="991494" y="3031687"/>
                  <a:pt x="1365963" y="3015721"/>
                  <a:pt x="1463208" y="2915573"/>
                </a:cubicBezTo>
                <a:cubicBezTo>
                  <a:pt x="1560453" y="2815425"/>
                  <a:pt x="1387734" y="2596259"/>
                  <a:pt x="1349997" y="2454019"/>
                </a:cubicBezTo>
                <a:cubicBezTo>
                  <a:pt x="1312260" y="2311779"/>
                  <a:pt x="1275974" y="2163733"/>
                  <a:pt x="1236785" y="2062133"/>
                </a:cubicBezTo>
                <a:cubicBezTo>
                  <a:pt x="1197596" y="1960533"/>
                  <a:pt x="1109059" y="1905379"/>
                  <a:pt x="1114865" y="1844419"/>
                </a:cubicBezTo>
                <a:cubicBezTo>
                  <a:pt x="1120671" y="1783459"/>
                  <a:pt x="1226626" y="1763139"/>
                  <a:pt x="1271620" y="1696373"/>
                </a:cubicBezTo>
                <a:cubicBezTo>
                  <a:pt x="1316614" y="1629607"/>
                  <a:pt x="1373220" y="1529458"/>
                  <a:pt x="1384831" y="1443824"/>
                </a:cubicBezTo>
                <a:cubicBezTo>
                  <a:pt x="1396442" y="1358190"/>
                  <a:pt x="1365962" y="1289973"/>
                  <a:pt x="1341288" y="1182567"/>
                </a:cubicBezTo>
                <a:cubicBezTo>
                  <a:pt x="1316614" y="1075161"/>
                  <a:pt x="1251299" y="903893"/>
                  <a:pt x="1236785" y="799390"/>
                </a:cubicBezTo>
                <a:cubicBezTo>
                  <a:pt x="1222271" y="694887"/>
                  <a:pt x="1230980" y="636830"/>
                  <a:pt x="1254203" y="555550"/>
                </a:cubicBezTo>
                <a:cubicBezTo>
                  <a:pt x="1277426" y="474270"/>
                  <a:pt x="1386283" y="400247"/>
                  <a:pt x="1376123" y="311710"/>
                </a:cubicBezTo>
                <a:cubicBezTo>
                  <a:pt x="1365963" y="223173"/>
                  <a:pt x="1371769" y="72224"/>
                  <a:pt x="1193243" y="24327"/>
                </a:cubicBezTo>
                <a:cubicBezTo>
                  <a:pt x="1014717" y="-23570"/>
                  <a:pt x="502362" y="21424"/>
                  <a:pt x="304968" y="24327"/>
                </a:cubicBezTo>
                <a:cubicBezTo>
                  <a:pt x="107574" y="27230"/>
                  <a:pt x="43711" y="-42439"/>
                  <a:pt x="8877" y="41744"/>
                </a:cubicBezTo>
                <a:cubicBezTo>
                  <a:pt x="-25957" y="125927"/>
                  <a:pt x="68386" y="378475"/>
                  <a:pt x="95963" y="529424"/>
                </a:cubicBezTo>
                <a:cubicBezTo>
                  <a:pt x="123540" y="680373"/>
                  <a:pt x="185951" y="792133"/>
                  <a:pt x="174340" y="947436"/>
                </a:cubicBezTo>
                <a:cubicBezTo>
                  <a:pt x="162729" y="1102739"/>
                  <a:pt x="45163" y="1237721"/>
                  <a:pt x="26294" y="1461241"/>
                </a:cubicBezTo>
                <a:cubicBezTo>
                  <a:pt x="7425" y="1684761"/>
                  <a:pt x="50968" y="2107127"/>
                  <a:pt x="61128" y="2288556"/>
                </a:cubicBezTo>
                <a:cubicBezTo>
                  <a:pt x="71288" y="2469985"/>
                  <a:pt x="97414" y="2443859"/>
                  <a:pt x="87254" y="2549813"/>
                </a:cubicBezTo>
                <a:cubicBezTo>
                  <a:pt x="77094" y="2655767"/>
                  <a:pt x="-4186" y="2843001"/>
                  <a:pt x="168" y="2924281"/>
                </a:cubicBezTo>
                <a:cubicBezTo>
                  <a:pt x="4522" y="3005561"/>
                  <a:pt x="-14346" y="3033138"/>
                  <a:pt x="113380" y="3054910"/>
                </a:cubicBezTo>
                <a:close/>
              </a:path>
            </a:pathLst>
          </a:cu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Картинки по запросу &quot;перчатка таноса пнг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3" y="768726"/>
            <a:ext cx="3067011" cy="575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лилиния 6"/>
          <p:cNvSpPr/>
          <p:nvPr/>
        </p:nvSpPr>
        <p:spPr>
          <a:xfrm>
            <a:off x="5001928" y="4815298"/>
            <a:ext cx="1267378" cy="1225614"/>
          </a:xfrm>
          <a:custGeom>
            <a:avLst/>
            <a:gdLst>
              <a:gd name="connsiteX0" fmla="*/ 72004 w 1267378"/>
              <a:gd name="connsiteY0" fmla="*/ 1125622 h 1225614"/>
              <a:gd name="connsiteX1" fmla="*/ 11044 w 1267378"/>
              <a:gd name="connsiteY1" fmla="*/ 838239 h 1225614"/>
              <a:gd name="connsiteX2" fmla="*/ 72004 w 1267378"/>
              <a:gd name="connsiteY2" fmla="*/ 594399 h 1225614"/>
              <a:gd name="connsiteX3" fmla="*/ 2336 w 1267378"/>
              <a:gd name="connsiteY3" fmla="*/ 254764 h 1225614"/>
              <a:gd name="connsiteX4" fmla="*/ 176507 w 1267378"/>
              <a:gd name="connsiteY4" fmla="*/ 54467 h 1225614"/>
              <a:gd name="connsiteX5" fmla="*/ 359387 w 1267378"/>
              <a:gd name="connsiteY5" fmla="*/ 28342 h 1225614"/>
              <a:gd name="connsiteX6" fmla="*/ 777399 w 1267378"/>
              <a:gd name="connsiteY6" fmla="*/ 2216 h 1225614"/>
              <a:gd name="connsiteX7" fmla="*/ 1073490 w 1267378"/>
              <a:gd name="connsiteY7" fmla="*/ 89302 h 1225614"/>
              <a:gd name="connsiteX8" fmla="*/ 1212827 w 1267378"/>
              <a:gd name="connsiteY8" fmla="*/ 280890 h 1225614"/>
              <a:gd name="connsiteX9" fmla="*/ 1195410 w 1267378"/>
              <a:gd name="connsiteY9" fmla="*/ 576982 h 1225614"/>
              <a:gd name="connsiteX10" fmla="*/ 1160576 w 1267378"/>
              <a:gd name="connsiteY10" fmla="*/ 785987 h 1225614"/>
              <a:gd name="connsiteX11" fmla="*/ 1265079 w 1267378"/>
              <a:gd name="connsiteY11" fmla="*/ 1029827 h 1225614"/>
              <a:gd name="connsiteX12" fmla="*/ 1204119 w 1267378"/>
              <a:gd name="connsiteY12" fmla="*/ 1212707 h 1225614"/>
              <a:gd name="connsiteX13" fmla="*/ 899319 w 1267378"/>
              <a:gd name="connsiteY13" fmla="*/ 1203999 h 1225614"/>
              <a:gd name="connsiteX14" fmla="*/ 681604 w 1267378"/>
              <a:gd name="connsiteY14" fmla="*/ 1151747 h 1225614"/>
              <a:gd name="connsiteX15" fmla="*/ 402930 w 1267378"/>
              <a:gd name="connsiteY15" fmla="*/ 1160456 h 1225614"/>
              <a:gd name="connsiteX16" fmla="*/ 141673 w 1267378"/>
              <a:gd name="connsiteY16" fmla="*/ 1203999 h 1225614"/>
              <a:gd name="connsiteX17" fmla="*/ 72004 w 1267378"/>
              <a:gd name="connsiteY17" fmla="*/ 1125622 h 122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67378" h="1225614">
                <a:moveTo>
                  <a:pt x="72004" y="1125622"/>
                </a:moveTo>
                <a:cubicBezTo>
                  <a:pt x="50232" y="1064662"/>
                  <a:pt x="11044" y="926776"/>
                  <a:pt x="11044" y="838239"/>
                </a:cubicBezTo>
                <a:cubicBezTo>
                  <a:pt x="11044" y="749702"/>
                  <a:pt x="73455" y="691645"/>
                  <a:pt x="72004" y="594399"/>
                </a:cubicBezTo>
                <a:cubicBezTo>
                  <a:pt x="70553" y="497153"/>
                  <a:pt x="-15081" y="344753"/>
                  <a:pt x="2336" y="254764"/>
                </a:cubicBezTo>
                <a:cubicBezTo>
                  <a:pt x="19753" y="164775"/>
                  <a:pt x="116999" y="92204"/>
                  <a:pt x="176507" y="54467"/>
                </a:cubicBezTo>
                <a:cubicBezTo>
                  <a:pt x="236015" y="16730"/>
                  <a:pt x="259238" y="37050"/>
                  <a:pt x="359387" y="28342"/>
                </a:cubicBezTo>
                <a:cubicBezTo>
                  <a:pt x="459536" y="19633"/>
                  <a:pt x="658382" y="-7944"/>
                  <a:pt x="777399" y="2216"/>
                </a:cubicBezTo>
                <a:cubicBezTo>
                  <a:pt x="896416" y="12376"/>
                  <a:pt x="1000919" y="42856"/>
                  <a:pt x="1073490" y="89302"/>
                </a:cubicBezTo>
                <a:cubicBezTo>
                  <a:pt x="1146061" y="135748"/>
                  <a:pt x="1192507" y="199610"/>
                  <a:pt x="1212827" y="280890"/>
                </a:cubicBezTo>
                <a:cubicBezTo>
                  <a:pt x="1233147" y="362170"/>
                  <a:pt x="1204119" y="492799"/>
                  <a:pt x="1195410" y="576982"/>
                </a:cubicBezTo>
                <a:cubicBezTo>
                  <a:pt x="1186702" y="661165"/>
                  <a:pt x="1148965" y="710513"/>
                  <a:pt x="1160576" y="785987"/>
                </a:cubicBezTo>
                <a:cubicBezTo>
                  <a:pt x="1172187" y="861461"/>
                  <a:pt x="1257822" y="958707"/>
                  <a:pt x="1265079" y="1029827"/>
                </a:cubicBezTo>
                <a:cubicBezTo>
                  <a:pt x="1272336" y="1100947"/>
                  <a:pt x="1265079" y="1183678"/>
                  <a:pt x="1204119" y="1212707"/>
                </a:cubicBezTo>
                <a:cubicBezTo>
                  <a:pt x="1143159" y="1241736"/>
                  <a:pt x="986405" y="1214159"/>
                  <a:pt x="899319" y="1203999"/>
                </a:cubicBezTo>
                <a:cubicBezTo>
                  <a:pt x="812233" y="1193839"/>
                  <a:pt x="764335" y="1159004"/>
                  <a:pt x="681604" y="1151747"/>
                </a:cubicBezTo>
                <a:cubicBezTo>
                  <a:pt x="598873" y="1144490"/>
                  <a:pt x="492918" y="1151747"/>
                  <a:pt x="402930" y="1160456"/>
                </a:cubicBezTo>
                <a:cubicBezTo>
                  <a:pt x="312942" y="1169165"/>
                  <a:pt x="196827" y="1205451"/>
                  <a:pt x="141673" y="1203999"/>
                </a:cubicBezTo>
                <a:cubicBezTo>
                  <a:pt x="86519" y="1202548"/>
                  <a:pt x="93776" y="1186582"/>
                  <a:pt x="72004" y="1125622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519173">
            <a:off x="3060846" y="3205043"/>
            <a:ext cx="332688" cy="290805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cxnSp>
        <p:nvCxnSpPr>
          <p:cNvPr id="10" name="Прямая соединительная линия 9"/>
          <p:cNvCxnSpPr>
            <a:stCxn id="9" idx="2"/>
          </p:cNvCxnSpPr>
          <p:nvPr/>
        </p:nvCxnSpPr>
        <p:spPr>
          <a:xfrm>
            <a:off x="3309924" y="3470016"/>
            <a:ext cx="1448594" cy="204251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4758518" y="4940425"/>
            <a:ext cx="5318" cy="975360"/>
          </a:xfrm>
          <a:prstGeom prst="line">
            <a:avLst/>
          </a:prstGeom>
          <a:ln w="28575">
            <a:solidFill>
              <a:srgbClr val="00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Картинки по запросу &quot;расположение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3" y="316842"/>
            <a:ext cx="606266" cy="60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64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122" y="292859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Картинки по запросу &quot;пот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1" y="409396"/>
            <a:ext cx="2978273" cy="25178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&quot;морфиуса пытают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90" y="597658"/>
            <a:ext cx="3806824" cy="21413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>
            <a:stCxn id="10244" idx="1"/>
            <a:endCxn id="10242" idx="3"/>
          </p:cNvCxnSpPr>
          <p:nvPr/>
        </p:nvCxnSpPr>
        <p:spPr>
          <a:xfrm flipH="1">
            <a:off x="3351564" y="1668328"/>
            <a:ext cx="9841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6" descr="Картинки по запросу &quot;анджелина джоли плачет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20" y="3663498"/>
            <a:ext cx="3954870" cy="230964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>
            <a:stCxn id="10242" idx="2"/>
          </p:cNvCxnSpPr>
          <p:nvPr/>
        </p:nvCxnSpPr>
        <p:spPr>
          <a:xfrm flipH="1">
            <a:off x="1862427" y="2927260"/>
            <a:ext cx="1" cy="736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562" y="3818090"/>
            <a:ext cx="2701154" cy="20004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Прямая соединительная линия 9"/>
          <p:cNvCxnSpPr>
            <a:stCxn id="10246" idx="3"/>
            <a:endCxn id="8" idx="1"/>
          </p:cNvCxnSpPr>
          <p:nvPr/>
        </p:nvCxnSpPr>
        <p:spPr>
          <a:xfrm>
            <a:off x="4335690" y="4818320"/>
            <a:ext cx="800872" cy="0"/>
          </a:xfrm>
          <a:prstGeom prst="line">
            <a:avLst/>
          </a:prstGeom>
          <a:ln w="31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4" name="Picture 14" descr="Картинки по запросу &quot;знаменитые актеры кушают еду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3" y="1390886"/>
            <a:ext cx="3319145" cy="206995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7837716" y="4818319"/>
            <a:ext cx="1158238" cy="0"/>
          </a:xfrm>
          <a:prstGeom prst="line">
            <a:avLst/>
          </a:prstGeom>
          <a:ln w="31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0337619" y="3460842"/>
            <a:ext cx="1" cy="871976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6" name="Picture 16" descr="Картинки по запросу &quot;внутренние органы человека пнг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147" y="3896830"/>
            <a:ext cx="2669512" cy="26695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Прямая соединительная линия 26"/>
          <p:cNvCxnSpPr>
            <a:endCxn id="10244" idx="3"/>
          </p:cNvCxnSpPr>
          <p:nvPr/>
        </p:nvCxnSpPr>
        <p:spPr>
          <a:xfrm flipH="1" flipV="1">
            <a:off x="8142514" y="1668328"/>
            <a:ext cx="574449" cy="99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57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122" y="292859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85449" y="90068"/>
            <a:ext cx="6867855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Железистый эпителий</a:t>
            </a:r>
            <a:endParaRPr lang="ru-RU" sz="40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2846" y="1172477"/>
            <a:ext cx="6096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just"/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Клетки железистого эпителия входят в состав </a:t>
            </a: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называются 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гландулоцитами</a:t>
            </a: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119376" y="1923272"/>
            <a:ext cx="5616624" cy="52565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Железы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бывают:</a:t>
            </a:r>
          </a:p>
          <a:p>
            <a:pPr lvl="1" algn="just"/>
            <a:r>
              <a:rPr lang="ru-RU" sz="20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Экзокринные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выделяют секрет на поверхность тела или в полости;</a:t>
            </a:r>
          </a:p>
          <a:p>
            <a:pPr lvl="1" algn="just"/>
            <a:r>
              <a:rPr lang="ru-RU" sz="20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Эндокринные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выделяют секрет(гормоны)  в кровь и лимфу.</a:t>
            </a:r>
          </a:p>
          <a:p>
            <a:pPr lvl="1" algn="just">
              <a:buFont typeface="Wingdings 3" charset="2"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Путем секреции в организме выполняются многие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важные функции: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молока, слюны, желудочного и кишечного сока, жёлчи.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exoendocrine"/>
          <p:cNvPicPr>
            <a:picLocks noChangeAspect="1" noChangeArrowheads="1"/>
          </p:cNvPicPr>
          <p:nvPr/>
        </p:nvPicPr>
        <p:blipFill>
          <a:blip r:embed="rId3" cstate="print"/>
          <a:srcRect r="72371" b="22223"/>
          <a:stretch>
            <a:fillRect/>
          </a:stretch>
        </p:blipFill>
        <p:spPr bwMode="auto">
          <a:xfrm>
            <a:off x="862150" y="2648094"/>
            <a:ext cx="2313930" cy="293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exoendocrine"/>
          <p:cNvPicPr>
            <a:picLocks noChangeAspect="1" noChangeArrowheads="1"/>
          </p:cNvPicPr>
          <p:nvPr/>
        </p:nvPicPr>
        <p:blipFill>
          <a:blip r:embed="rId3" cstate="print"/>
          <a:srcRect l="68205" r="841" b="17619"/>
          <a:stretch>
            <a:fillRect/>
          </a:stretch>
        </p:blipFill>
        <p:spPr bwMode="auto">
          <a:xfrm>
            <a:off x="3605350" y="2648094"/>
            <a:ext cx="2261989" cy="293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957675" y="5876313"/>
            <a:ext cx="4909664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1.</a:t>
            </a:r>
            <a:r>
              <a:rPr lang="ru-RU" sz="1600" b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экзокринных и эндокринных желез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Картинки по запросу &quot;шестерня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1" y="5033352"/>
            <a:ext cx="1097279" cy="10972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0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122" y="292859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Картинки по запросу &quot;машина пнг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80" y="3126376"/>
            <a:ext cx="6985453" cy="28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ртинки по запросу &quot;двигатель пнг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1755791"/>
            <a:ext cx="2917371" cy="25321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Картинки по запросу &quot;заправка пнг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55" y="421900"/>
            <a:ext cx="4185857" cy="183200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43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122" y="292859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5062" y="133611"/>
            <a:ext cx="8438607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Особенности </a:t>
            </a:r>
            <a:r>
              <a:rPr lang="ru-RU" sz="4000" b="1" dirty="0" err="1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гландулоцитов</a:t>
            </a:r>
            <a:endParaRPr lang="ru-RU" sz="40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Picture 4" descr="module_4_6_7_unlabeled"/>
          <p:cNvPicPr>
            <a:picLocks noChangeAspect="1" noChangeArrowheads="1"/>
          </p:cNvPicPr>
          <p:nvPr/>
        </p:nvPicPr>
        <p:blipFill>
          <a:blip r:embed="rId3" cstate="print"/>
          <a:srcRect l="47246" r="16040" b="4955"/>
          <a:stretch>
            <a:fillRect/>
          </a:stretch>
        </p:blipFill>
        <p:spPr bwMode="auto">
          <a:xfrm>
            <a:off x="623894" y="1663600"/>
            <a:ext cx="26642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614058" y="2438400"/>
            <a:ext cx="644434" cy="55734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3614058" y="3078480"/>
            <a:ext cx="644434" cy="38753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92719" y="4541927"/>
            <a:ext cx="3126645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2.</a:t>
            </a:r>
            <a:r>
              <a:rPr lang="ru-RU" sz="1600" b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Бокаловидная клетка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4702629" y="1663600"/>
            <a:ext cx="5364088" cy="25202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гландулоцитов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отличаются: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Наличием </a:t>
            </a:r>
            <a:r>
              <a:rPr lang="ru-RU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секреторных включений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в цитоплазме;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Развитыми </a:t>
            </a:r>
            <a:r>
              <a:rPr lang="ru-RU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эндоплазматической сетью и аппаратом </a:t>
            </a:r>
            <a:r>
              <a:rPr lang="ru-RU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Гольджи</a:t>
            </a:r>
            <a:r>
              <a:rPr lang="ru-RU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Полярным расположением органелл и секреторных гранул.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02629" y="454192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Гландулоциты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лежат на базальной мембране. 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весьма разнообразна и меняется в зависимости от фазы секреции. </a:t>
            </a:r>
          </a:p>
        </p:txBody>
      </p:sp>
    </p:spTree>
    <p:extLst>
      <p:ext uri="{BB962C8B-B14F-4D97-AF65-F5344CB8AC3E}">
        <p14:creationId xmlns:p14="http://schemas.microsoft.com/office/powerpoint/2010/main" val="23856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58" y="1291244"/>
            <a:ext cx="4013200" cy="30338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Стрелка вниз 4"/>
          <p:cNvSpPr/>
          <p:nvPr/>
        </p:nvSpPr>
        <p:spPr>
          <a:xfrm rot="18880011">
            <a:off x="6612209" y="2160190"/>
            <a:ext cx="332688" cy="290805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cxnSp>
        <p:nvCxnSpPr>
          <p:cNvPr id="7" name="Прямая соединительная линия 6"/>
          <p:cNvCxnSpPr>
            <a:stCxn id="5" idx="2"/>
          </p:cNvCxnSpPr>
          <p:nvPr/>
        </p:nvCxnSpPr>
        <p:spPr>
          <a:xfrm>
            <a:off x="6881964" y="2407808"/>
            <a:ext cx="2836802" cy="3514021"/>
          </a:xfrm>
          <a:prstGeom prst="line">
            <a:avLst/>
          </a:prstGeom>
          <a:ln w="1905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трелка вниз 7"/>
          <p:cNvSpPr/>
          <p:nvPr/>
        </p:nvSpPr>
        <p:spPr>
          <a:xfrm rot="10800000">
            <a:off x="9552422" y="6454312"/>
            <a:ext cx="332688" cy="290805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9718766" y="5921829"/>
            <a:ext cx="1" cy="532483"/>
          </a:xfrm>
          <a:prstGeom prst="line">
            <a:avLst/>
          </a:prstGeom>
          <a:ln w="1905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39069" y="4636605"/>
            <a:ext cx="6179148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3.</a:t>
            </a:r>
            <a:r>
              <a:rPr lang="ru-RU" sz="1600" b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Структурно-функциональная организация железистой клетки. МТХ — митохондрии, КГ — комплекс </a:t>
            </a:r>
            <a:r>
              <a:rPr lang="ru-RU" sz="1600" b="0" i="1" u="none" strike="noStrike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Гольджи</a:t>
            </a:r>
            <a:r>
              <a:rPr lang="ru-RU" sz="16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НГ- незрелые гранулы, СГ — секреторные гранулы (зрелые).</a:t>
            </a:r>
            <a:r>
              <a:rPr lang="ru-RU" sz="1600" b="0" i="1" u="none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122" y="292859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64640" y="1250274"/>
            <a:ext cx="293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компоненты ЖК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Картинки по запросу &quot;линия красная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506" y="1581443"/>
            <a:ext cx="1918200" cy="1411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81609" y="2106508"/>
            <a:ext cx="76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0991" y="2808170"/>
            <a:ext cx="1631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Митохондрии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42641" y="2113280"/>
            <a:ext cx="208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Гольджи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7700569" y="2085072"/>
            <a:ext cx="0" cy="39754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842641" y="2087247"/>
            <a:ext cx="0" cy="39754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920992" y="2780890"/>
            <a:ext cx="0" cy="39754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736706" y="3417597"/>
            <a:ext cx="3257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Гранулярный эндоплазматический </a:t>
            </a:r>
            <a:r>
              <a:rPr lang="ru-RU" sz="16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ретикулум</a:t>
            </a:r>
            <a:endParaRPr lang="ru-RU" sz="1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8736706" y="3516897"/>
            <a:ext cx="0" cy="39754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100813" y="2780890"/>
            <a:ext cx="163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Цитоплазма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0119773" y="2759454"/>
            <a:ext cx="0" cy="39754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770716" y="95728"/>
            <a:ext cx="8438607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Строение железистой клетки</a:t>
            </a:r>
            <a:endParaRPr lang="ru-RU" sz="40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32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109" y="407082"/>
            <a:ext cx="60960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just"/>
            <a:r>
              <a:rPr lang="ru-RU" sz="1600" b="0" i="0" u="none" strike="noStrike" baseline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 </a:t>
            </a:r>
            <a:r>
              <a:rPr lang="ru-RU" sz="1600" b="0" i="0" u="none" strike="noStrike" baseline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гландулоцитов</a:t>
            </a:r>
            <a:r>
              <a:rPr lang="ru-RU" sz="1600" b="0" i="0" u="none" strike="noStrike" baseline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обычно </a:t>
            </a:r>
            <a:r>
              <a:rPr lang="ru-RU" sz="1600" b="0" i="0" u="none" strike="noStrike" baseline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крупное,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преобладанием </a:t>
            </a:r>
            <a:r>
              <a:rPr lang="ru-RU" sz="1600" b="0" i="1" u="none" strike="noStrike" baseline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эухроматина</a:t>
            </a:r>
            <a:r>
              <a:rPr lang="ru-RU" sz="16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или несколькими крупными </a:t>
            </a:r>
            <a:r>
              <a:rPr lang="ru-RU" sz="16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ядрышками. 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положение в клетке может изменяться в разные фазы секреторного цикла, например, оно может смещаться к </a:t>
            </a:r>
            <a:r>
              <a:rPr lang="ru-RU" sz="1600" b="0" i="0" u="none" strike="noStrike" baseline="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базальному полюсу 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накоплении секреторных гранул </a:t>
            </a:r>
            <a:r>
              <a:rPr lang="ru-RU" sz="1600" b="0" i="0" u="none" strike="noStrike" baseline="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апикальном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122" y="292859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ртинки по запросу &quot;базальный и апикальный полюс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83" y="2666629"/>
            <a:ext cx="3599678" cy="32681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низ 4"/>
          <p:cNvSpPr/>
          <p:nvPr/>
        </p:nvSpPr>
        <p:spPr>
          <a:xfrm rot="16200000">
            <a:off x="6658427" y="923398"/>
            <a:ext cx="332688" cy="290805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970174" y="1056443"/>
            <a:ext cx="2209337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9179511" y="1056443"/>
            <a:ext cx="506027" cy="1411549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9179511" y="2467992"/>
            <a:ext cx="1047565" cy="0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00109" y="2347032"/>
            <a:ext cx="6096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just"/>
            <a:r>
              <a:rPr lang="ru-RU" b="0" i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Цитоплазма </a:t>
            </a:r>
            <a:r>
              <a:rPr lang="ru-RU" b="0" i="0" u="none" strike="noStrike" baseline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гландулоцитов</a:t>
            </a:r>
            <a:r>
              <a:rPr lang="ru-RU" b="0" i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мощно развитый </a:t>
            </a:r>
            <a:r>
              <a:rPr lang="ru-RU" b="0" i="1" u="none" strike="noStrike" baseline="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синтетический аппарат</a:t>
            </a:r>
            <a:r>
              <a:rPr lang="ru-RU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морфологические и функциональные особенности которого зависят от химической природы продуцируемого секрета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95510" y="6141196"/>
            <a:ext cx="2580056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4.</a:t>
            </a:r>
            <a:r>
              <a:rPr lang="ru-RU" sz="1600" b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ЖК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334827" y="1792421"/>
            <a:ext cx="292963" cy="492711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2895599" y="1792420"/>
            <a:ext cx="292963" cy="492711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548109" y="1792420"/>
            <a:ext cx="292963" cy="492711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Стрелка вниз 17"/>
          <p:cNvSpPr/>
          <p:nvPr/>
        </p:nvSpPr>
        <p:spPr>
          <a:xfrm>
            <a:off x="2895599" y="3714887"/>
            <a:ext cx="332688" cy="290805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cxnSp>
        <p:nvCxnSpPr>
          <p:cNvPr id="19" name="Прямая соединительная линия 18"/>
          <p:cNvCxnSpPr>
            <a:stCxn id="18" idx="2"/>
          </p:cNvCxnSpPr>
          <p:nvPr/>
        </p:nvCxnSpPr>
        <p:spPr>
          <a:xfrm>
            <a:off x="3061943" y="4005692"/>
            <a:ext cx="486166" cy="4952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3548109" y="4500978"/>
            <a:ext cx="4042298" cy="1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7590407" y="4106114"/>
            <a:ext cx="2158" cy="789729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4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14" y="284150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 rot="10800000">
            <a:off x="6121245" y="6489146"/>
            <a:ext cx="332688" cy="290805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cxnSp>
        <p:nvCxnSpPr>
          <p:cNvPr id="6" name="Прямая соединительная линия 5"/>
          <p:cNvCxnSpPr>
            <a:endCxn id="7" idx="2"/>
          </p:cNvCxnSpPr>
          <p:nvPr/>
        </p:nvCxnSpPr>
        <p:spPr>
          <a:xfrm flipV="1">
            <a:off x="6287588" y="356780"/>
            <a:ext cx="0" cy="6132367"/>
          </a:xfrm>
          <a:prstGeom prst="line">
            <a:avLst/>
          </a:prstGeom>
          <a:ln w="1905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трелка вниз 6"/>
          <p:cNvSpPr/>
          <p:nvPr/>
        </p:nvSpPr>
        <p:spPr>
          <a:xfrm>
            <a:off x="6121244" y="65975"/>
            <a:ext cx="332688" cy="290805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73144" y="3111214"/>
            <a:ext cx="332688" cy="290805"/>
          </a:xfrm>
          <a:prstGeom prst="downArrow">
            <a:avLst>
              <a:gd name="adj1" fmla="val 50000"/>
              <a:gd name="adj2" fmla="val 107692"/>
            </a:avLst>
          </a:prstGeom>
          <a:solidFill>
            <a:srgbClr val="FFC00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84891" y="3256616"/>
            <a:ext cx="5902697" cy="2"/>
          </a:xfrm>
          <a:prstGeom prst="line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трелка вниз 13"/>
          <p:cNvSpPr/>
          <p:nvPr/>
        </p:nvSpPr>
        <p:spPr>
          <a:xfrm rot="5400000">
            <a:off x="11791405" y="3111215"/>
            <a:ext cx="332688" cy="290805"/>
          </a:xfrm>
          <a:prstGeom prst="downArrow">
            <a:avLst>
              <a:gd name="adj1" fmla="val 50000"/>
              <a:gd name="adj2" fmla="val 107692"/>
            </a:avLst>
          </a:prstGeom>
          <a:solidFill>
            <a:srgbClr val="FFC00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2171" y="106563"/>
            <a:ext cx="340333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Эндоплазматический 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ретикулум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12331" y="982032"/>
            <a:ext cx="5036382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цитоплазме </a:t>
            </a:r>
            <a:r>
              <a:rPr lang="ru-RU" sz="1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гландулоцитов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вырабатывают секреты 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белкового характера 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пищеварительные ферменты), 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развита гранулярная эндоплазматическая сеть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клетках, синтезирующих 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небелковые секреты 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(липиды, стероиды), выражена </a:t>
            </a:r>
            <a:r>
              <a:rPr lang="ru-RU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агранулярная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эндоплазматическая сеть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39667" y="100129"/>
            <a:ext cx="1986241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 </a:t>
            </a:r>
            <a:r>
              <a:rPr lang="ru-RU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ольджи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https://upload.wikimedia.org/wikipedia/commons/thumb/9/9c/Endomembrane_system_diagram_ru.svg/langru-1280px-Endomembrane_system_diagram_ru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159" y="3090272"/>
            <a:ext cx="3859853" cy="32332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681279" y="1060309"/>
            <a:ext cx="3703015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ембранная структура </a:t>
            </a:r>
            <a:r>
              <a:rPr lang="ru-RU" sz="1600" b="0" i="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эукариотической</a:t>
            </a:r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0" i="0" u="none" strike="noStrike" dirty="0" smtClean="0">
                <a:solidFill>
                  <a:srgbClr val="0B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клетки</a:t>
            </a:r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600" b="0" i="0" u="none" strike="noStrike" dirty="0" smtClean="0">
                <a:solidFill>
                  <a:srgbClr val="0B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органелла</a:t>
            </a:r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 основном предназначенная для выведения веществ, синтезированных в </a:t>
            </a:r>
            <a:r>
              <a:rPr lang="ru-RU" sz="1600" b="0" i="0" u="none" strike="noStrike" dirty="0" smtClean="0">
                <a:solidFill>
                  <a:srgbClr val="0B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эндоплазматическом </a:t>
            </a:r>
            <a:r>
              <a:rPr lang="ru-RU" sz="1600" b="0" i="0" u="none" strike="noStrike" dirty="0" err="1" smtClean="0">
                <a:solidFill>
                  <a:srgbClr val="0B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ретикулуме</a:t>
            </a:r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73356" y="3917412"/>
            <a:ext cx="488866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Многочисленные митохондрии накапливаются в местах наибольшей активности клеток, т.е. там, где образуется секрет.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1175" y="3402349"/>
            <a:ext cx="1617396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Митохондрии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Картинки по запросу &quot;митохондрии пнг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588" y="5024759"/>
            <a:ext cx="3060415" cy="153020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артинки по запросу &quot;Эндоплазматический ретикулум пнг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2" y="93612"/>
            <a:ext cx="1303517" cy="9906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52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14" y="284150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vmede.org/sait/content/Gistologija_ulumbekova_2009/10_files/mb4_00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8" y="1370924"/>
            <a:ext cx="5048250" cy="37433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70716" y="95728"/>
            <a:ext cx="8438607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Строение железистой клетки</a:t>
            </a:r>
            <a:endParaRPr lang="ru-RU" sz="40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95703" y="137092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производных </a:t>
            </a:r>
            <a:r>
              <a:rPr lang="ru-RU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эктодермального</a:t>
            </a:r>
            <a:r>
              <a:rPr lang="ru-RU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(многослойного) эпителия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например в слюнных, помимо секреторных клеток, встречаются эпителиальные клетки, обладающие способностью сокращаться, — </a:t>
            </a:r>
            <a:r>
              <a:rPr lang="ru-RU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миоэпителиальные клетки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5798599" y="1598046"/>
            <a:ext cx="0" cy="1008134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5798599" y="3242586"/>
            <a:ext cx="0" cy="992778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895703" y="309884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клетки охватывают своими отростками концевые отделы железы. В их цитоплазме присутствуют сократительные белки. </a:t>
            </a:r>
            <a:r>
              <a:rPr lang="ru-RU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Миоэпителиальные клетки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сокращении сдавливают концевые отделы и, следовательно, облегчают выделение из них секрета.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76698" y="5343005"/>
            <a:ext cx="3700696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Миоэпителиальные клетки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64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14" y="284150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артинки по запросу &quot;груша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8669">
            <a:off x="576558" y="127390"/>
            <a:ext cx="961832" cy="155109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Картинки по запросу &quot;груша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461" y="5215512"/>
            <a:ext cx="2270989" cy="139963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Картинки по запросу &quot;груша пнг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518" y="2647989"/>
            <a:ext cx="1800698" cy="15803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07" t="46521" r="1483" b="1162"/>
          <a:stretch/>
        </p:blipFill>
        <p:spPr>
          <a:xfrm>
            <a:off x="3899344" y="414095"/>
            <a:ext cx="3960441" cy="5567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725993" y="6276591"/>
            <a:ext cx="4307141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бокаловидной клетки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цель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816" y="348886"/>
            <a:ext cx="636905" cy="63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71108" y="8709"/>
            <a:ext cx="5974714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Структура </a:t>
            </a:r>
            <a:r>
              <a:rPr lang="ru-RU" sz="48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л</a:t>
            </a:r>
            <a:r>
              <a:rPr lang="ru-RU" sz="48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екции</a:t>
            </a:r>
            <a:endParaRPr lang="ru-RU" sz="48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32316" y="1455301"/>
            <a:ext cx="8871460" cy="8002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занятия: </a:t>
            </a:r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 классификацию, строение и функции железистого эпителия.  </a:t>
            </a:r>
            <a:endParaRPr lang="ru-RU" sz="20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Картинки по запросу цель пн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82" y="985791"/>
            <a:ext cx="932034" cy="93203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низ 5"/>
          <p:cNvSpPr/>
          <p:nvPr/>
        </p:nvSpPr>
        <p:spPr>
          <a:xfrm rot="19278312">
            <a:off x="2199955" y="1989901"/>
            <a:ext cx="332688" cy="290805"/>
          </a:xfrm>
          <a:prstGeom prst="downArrow">
            <a:avLst>
              <a:gd name="adj1" fmla="val 50000"/>
              <a:gd name="adj2" fmla="val 107692"/>
            </a:avLst>
          </a:prstGeom>
          <a:solidFill>
            <a:srgbClr val="FFC00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461612" y="2239131"/>
            <a:ext cx="7361657" cy="16389"/>
          </a:xfrm>
          <a:prstGeom prst="line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3366" y="6061166"/>
            <a:ext cx="1302588" cy="705394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Картинки по запросу &quot;лучник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66999">
            <a:off x="245258" y="5068010"/>
            <a:ext cx="1334366" cy="133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8" descr="Картинки по запросу &quot;стрела пнг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4" descr="Картинки по запросу &quot;стрела пнг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Картинки по запросу &quot;стрела пнг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8031">
            <a:off x="1044271" y="1978309"/>
            <a:ext cx="1054869" cy="105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Картинки по запросу &quot;стрела пнг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389">
            <a:off x="1071956" y="3172375"/>
            <a:ext cx="1054869" cy="105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Картинки по запросу &quot;цифра 1 пнг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06" y="2746593"/>
            <a:ext cx="843160" cy="8431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482926" y="2725030"/>
            <a:ext cx="3661580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Повторение</a:t>
            </a:r>
            <a:endParaRPr lang="ru-RU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46" name="Picture 22" descr="Картинки по запросу &quot;цифра 2 пнг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73" y="3732574"/>
            <a:ext cx="803693" cy="80369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482926" y="3681679"/>
            <a:ext cx="4815742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Основная часть</a:t>
            </a:r>
            <a:endParaRPr lang="ru-RU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48" name="Picture 24" descr="Картинки по запросу &quot;цифра 3 пнг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910" y="4744190"/>
            <a:ext cx="865525" cy="8655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619766" y="4744190"/>
            <a:ext cx="3667992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Заключение</a:t>
            </a:r>
            <a:endParaRPr lang="ru-RU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478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14" y="284150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низ 3"/>
          <p:cNvSpPr/>
          <p:nvPr/>
        </p:nvSpPr>
        <p:spPr>
          <a:xfrm rot="2306927">
            <a:off x="3436969" y="780225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860822" y="941333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667850" y="941332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9644360">
            <a:off x="8785235" y="779811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45651" y="1263549"/>
            <a:ext cx="190545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</a:t>
            </a:r>
            <a:r>
              <a:rPr lang="ru-RU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аза поглощения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04701" y="1406927"/>
            <a:ext cx="155222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</a:t>
            </a:r>
            <a:r>
              <a:rPr lang="ru-RU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аза синтеза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81036" y="1406927"/>
            <a:ext cx="18535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</a:t>
            </a:r>
            <a:r>
              <a:rPr lang="ru-RU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аза накопления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384816" y="1263549"/>
            <a:ext cx="176388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</a:t>
            </a:r>
            <a:r>
              <a:rPr lang="ru-RU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аза выведения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97235" y="1263549"/>
            <a:ext cx="0" cy="55556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Картинки по запросу &quot;цифра 1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5" y="1263549"/>
            <a:ext cx="896542" cy="89654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45885" y="2160091"/>
            <a:ext cx="1026002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10615" y="2529423"/>
            <a:ext cx="3619850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беспечивается высокой активностью </a:t>
            </a:r>
            <a:r>
              <a:rPr lang="ru-RU" sz="1600" b="0" i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транспортных механизмов</a:t>
            </a:r>
            <a:r>
              <a:rPr lang="ru-RU" sz="16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связанных с плазмолеммой </a:t>
            </a:r>
            <a:r>
              <a:rPr lang="ru-RU" sz="1600" b="0" i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базального полюса 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клетки, через который указанные вещества поступают из крови. В некоторых клетках субстраты для синтеза могут в значительных количествах запасаться в цитоплазме (например, в виде липидных капель в стероид-продуцирующих клетках). </a:t>
            </a:r>
            <a:endParaRPr lang="ru-RU" sz="1600" dirty="0"/>
          </a:p>
        </p:txBody>
      </p:sp>
      <p:pic>
        <p:nvPicPr>
          <p:cNvPr id="6148" name="Picture 4" descr="Картинки по запросу &quot;секреторный цикл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13" y="2347496"/>
            <a:ext cx="6043570" cy="33877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467593" y="5878286"/>
            <a:ext cx="2955809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7.</a:t>
            </a:r>
            <a:r>
              <a:rPr lang="ru-RU" sz="1600" b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Секреторный цикл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95923" y="-996"/>
            <a:ext cx="5597180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Секреторный цикл</a:t>
            </a:r>
            <a:endParaRPr lang="ru-RU" sz="40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871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14" y="284150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66383" y="219617"/>
            <a:ext cx="190545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Ф</a:t>
            </a:r>
            <a:r>
              <a:rPr lang="ru-RU" b="0" i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аза поглощения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6658" y="669327"/>
            <a:ext cx="5314276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</a:t>
            </a:r>
            <a:r>
              <a:rPr lang="ru-RU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Диффузный тип</a:t>
            </a:r>
            <a:endParaRPr lang="ru-RU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1915" y="15955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0" i="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Диффузия — пассивное перемещение вещества из участка большей концентрации к участку меньшей концентрации.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31915" y="1574250"/>
            <a:ext cx="0" cy="66300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Картинки по запросу &quot;простая диффузия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3" y="1663189"/>
            <a:ext cx="4232366" cy="316581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061263" y="5079801"/>
            <a:ext cx="3495012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8.</a:t>
            </a:r>
            <a:r>
              <a:rPr lang="ru-RU" sz="1600" b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переноса веществ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6658" y="3993294"/>
            <a:ext cx="6883616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</a:t>
            </a:r>
            <a:r>
              <a:rPr lang="ru-RU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Облегчённая диффузия</a:t>
            </a:r>
            <a:endParaRPr lang="ru-RU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1915" y="242363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Путём простой диффузии в клетку проникают </a:t>
            </a:r>
            <a:r>
              <a:rPr lang="ru-RU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гидрофобные вещества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O2, N2, бензол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полярные маленькие молекулы (</a:t>
            </a:r>
            <a:r>
              <a:rPr lang="ru-RU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CO2, H2O, мочевина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проникают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полярные относительно крупные молекулы </a:t>
            </a:r>
            <a:r>
              <a:rPr lang="ru-RU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(аминокислоты, моносахариды), заряженные частицы (ионы) и макромолекулы (ДНК, белки)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31915" y="4685828"/>
            <a:ext cx="68225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веществ переносится через мембрану с помощью погружённых в неё </a:t>
            </a:r>
            <a:r>
              <a:rPr lang="ru-RU" sz="1600" b="0" i="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транспортных белков (белков-переносчиков). </a:t>
            </a:r>
            <a:r>
              <a:rPr lang="ru-RU" sz="16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транспортные белки образуют непрерывный белковый проход через мембрану. С помощью белков-переносчиков осуществляется как </a:t>
            </a:r>
            <a:r>
              <a:rPr lang="ru-RU" sz="1600" b="0" i="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пассивный, так и активный транспорт </a:t>
            </a:r>
            <a:r>
              <a:rPr lang="ru-RU" sz="16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веществ. </a:t>
            </a:r>
            <a:r>
              <a:rPr lang="ru-RU" sz="1600" b="0" i="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Полярные вещества (аминокислоты, моносахариды), заряженные частицы (ионы) проходят через мембраны с помощью облегчённой диффузии </a:t>
            </a:r>
            <a:r>
              <a:rPr lang="ru-RU" sz="16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участии белков-каналов или белков-переносчиков. </a:t>
            </a:r>
            <a:endParaRPr lang="ru-RU" sz="16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731915" y="4755352"/>
            <a:ext cx="0" cy="66300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75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14" y="284150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4814" y="185862"/>
            <a:ext cx="340189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</a:t>
            </a:r>
            <a:r>
              <a:rPr lang="ru-RU" sz="40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Эндоцитоз</a:t>
            </a:r>
            <a:endParaRPr lang="ru-RU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9218" name="Picture 2" descr="https://upload.wikimedia.org/wikipedia/commons/a/a5/%D0%A2%D0%B8%D0%BF%D1%8B_%D1%8D%D0%BD%D0%B4%D0%BE%D1%86%D0%B8%D1%82%D0%BE%D0%B7%D0%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52" y="2366872"/>
            <a:ext cx="5278573" cy="24665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40188" y="6203208"/>
            <a:ext cx="2754783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9.</a:t>
            </a:r>
            <a:r>
              <a:rPr lang="ru-RU" sz="1600" b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</a:t>
            </a:r>
            <a:r>
              <a:rPr lang="ru-RU" sz="1600" b="0" i="1" u="none" strike="noStrike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эндоцитоза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10800000">
            <a:off x="7053063" y="2025583"/>
            <a:ext cx="332688" cy="290805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52" y="99294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Фагоцитоз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(поедание клеткой) — процесс поглощения клеткой твёрдых объектов, таких как клетки эукариот, бактерии, вирусы, остатки мёртвых клеток и т. п. Вокруг поглощаемого объекта образуется большая внутриклеточная вакуоль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фагосома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Размер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фагосом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от 250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больше. 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6949440" y="1541417"/>
            <a:ext cx="269967" cy="4336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370319" y="1541417"/>
            <a:ext cx="57912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329952" y="1209915"/>
            <a:ext cx="0" cy="66300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Стрелка вниз 12"/>
          <p:cNvSpPr/>
          <p:nvPr/>
        </p:nvSpPr>
        <p:spPr>
          <a:xfrm>
            <a:off x="8802893" y="4870970"/>
            <a:ext cx="332688" cy="290805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3952" y="2433964"/>
            <a:ext cx="55833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0" i="0" u="none" strike="noStrike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Пиноцитоз</a:t>
            </a:r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(питьё клеткой) — процесс поглощения клеткой жидкой фазы из окружающей среды, содержащей растворимые вещества, включая крупные молекулы (</a:t>
            </a:r>
            <a:r>
              <a:rPr lang="ru-RU" sz="1600" b="0" i="0" u="none" strike="noStrike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белки</a:t>
            </a:r>
            <a:r>
              <a:rPr lang="ru-RU" sz="1600" b="0" i="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600" b="0" i="0" u="none" strike="noStrike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полисахариды</a:t>
            </a:r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др.). При </a:t>
            </a:r>
            <a:r>
              <a:rPr lang="ru-RU" sz="1600" b="0" i="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пиноцитозе</a:t>
            </a:r>
            <a:r>
              <a:rPr lang="ru-RU" sz="16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от мембраны </a:t>
            </a:r>
            <a:r>
              <a:rPr lang="ru-RU" sz="1600" b="0" i="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отшнуровываются</a:t>
            </a:r>
            <a:r>
              <a:rPr lang="ru-RU" sz="16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внутрь клетки небольшие пузырьки —</a:t>
            </a:r>
            <a:r>
              <a:rPr lang="ru-RU" sz="1600" b="0" i="0" u="none" strike="noStrike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эндосомы</a:t>
            </a:r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0" i="0" dirty="0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Они меньше</a:t>
            </a:r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0" i="0" u="none" strike="noStrike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фагосом</a:t>
            </a:r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0" i="0" dirty="0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(их размер до 150 </a:t>
            </a:r>
            <a:r>
              <a:rPr lang="ru-RU" sz="1600" b="0" i="0" dirty="0" err="1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r>
              <a:rPr lang="ru-RU" sz="1600" b="0" i="0" dirty="0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и обычно не содержат крупных частиц. После образования </a:t>
            </a:r>
            <a:r>
              <a:rPr lang="ru-RU" sz="1600" b="0" i="0" dirty="0" err="1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эндосомы</a:t>
            </a:r>
            <a:r>
              <a:rPr lang="ru-RU" sz="1600" b="0" i="0" dirty="0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 ней подходит первичная лизосома, и эти два мембранных пузырька сливаются.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886995" y="3138863"/>
            <a:ext cx="0" cy="66300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8473440" y="5156346"/>
            <a:ext cx="469673" cy="17103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6329952" y="5241865"/>
            <a:ext cx="2143489" cy="855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6061277" y="4833431"/>
            <a:ext cx="263142" cy="3864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5916699" y="3470364"/>
            <a:ext cx="144578" cy="13630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Стрелка вниз 26"/>
          <p:cNvSpPr/>
          <p:nvPr/>
        </p:nvSpPr>
        <p:spPr>
          <a:xfrm rot="7095839">
            <a:off x="10614868" y="4821830"/>
            <a:ext cx="332688" cy="290805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3952" y="4833431"/>
            <a:ext cx="55833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0" i="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Рецептор-опосредованный </a:t>
            </a:r>
            <a:r>
              <a:rPr lang="ru-RU" sz="1600" b="0" i="0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эндоцитоз</a:t>
            </a:r>
            <a:r>
              <a:rPr lang="ru-RU" sz="1600" b="0" i="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включается для быстрого и контролируемого поглощения клеткой соответствующего </a:t>
            </a:r>
            <a:r>
              <a:rPr lang="ru-RU" sz="1600" b="0" i="0" dirty="0" err="1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лиганда</a:t>
            </a:r>
            <a:r>
              <a:rPr lang="ru-RU" sz="1600" b="0" i="0" dirty="0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(например, </a:t>
            </a:r>
            <a:r>
              <a:rPr lang="ru-RU" sz="1600" b="0" i="0" u="none" strike="noStrike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ЛПНП</a:t>
            </a:r>
            <a:r>
              <a:rPr lang="ru-RU" sz="1600" b="0" i="0" dirty="0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Эти пузырьки быстро теряют свою кайму и сливаются между собой, образуя более крупные пузырьки — </a:t>
            </a:r>
            <a:r>
              <a:rPr lang="ru-RU" sz="1600" b="0" i="0" dirty="0" err="1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эндосомы</a:t>
            </a:r>
            <a:r>
              <a:rPr lang="ru-RU" sz="1600" b="0" i="0" dirty="0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После чего </a:t>
            </a:r>
            <a:r>
              <a:rPr lang="ru-RU" sz="1600" b="0" i="0" dirty="0" err="1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эндосомы</a:t>
            </a:r>
            <a:r>
              <a:rPr lang="ru-RU" sz="1600" b="0" i="0" dirty="0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сливаются с первичными лизосомами, в результате чего формируются вторичные лизосомы. 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65463" y="2366872"/>
            <a:ext cx="6027385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65463" y="4784752"/>
            <a:ext cx="5538651" cy="6214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10398034" y="5199106"/>
            <a:ext cx="459264" cy="45977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5916699" y="5650300"/>
            <a:ext cx="4481337" cy="14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916699" y="5182598"/>
            <a:ext cx="0" cy="1004102"/>
          </a:xfrm>
          <a:prstGeom prst="line">
            <a:avLst/>
          </a:prstGeom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4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8255" y="547444"/>
            <a:ext cx="155222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</a:t>
            </a:r>
            <a:r>
              <a:rPr lang="ru-RU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аза синтеза</a:t>
            </a:r>
            <a:endParaRPr lang="ru-RU" dirty="0"/>
          </a:p>
        </p:txBody>
      </p:sp>
      <p:pic>
        <p:nvPicPr>
          <p:cNvPr id="3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14" y="284150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Картинки по запросу &quot;цифра 2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1" y="284150"/>
            <a:ext cx="1140823" cy="11408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24262" y="1569089"/>
            <a:ext cx="1026002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017363" y="1713206"/>
            <a:ext cx="7064191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algn="just"/>
            <a:r>
              <a:rPr lang="ru-RU" sz="1600" b="1" i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Фаза синтеза секрета 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связана с процессами </a:t>
            </a:r>
            <a:r>
              <a:rPr lang="ru-RU" sz="1600" b="0" i="0" u="none" strike="noStrike" baseline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транскрипции и трансляции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деятельностью </a:t>
            </a:r>
            <a:r>
              <a:rPr lang="ru-RU" sz="1600" b="0" i="0" u="none" strike="noStrike" baseline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грЭПС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b="0" i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</a:t>
            </a:r>
            <a:r>
              <a:rPr lang="ru-RU" sz="1600" b="0" i="0" u="none" strike="noStrike" baseline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Гольджи</a:t>
            </a:r>
            <a:r>
              <a:rPr lang="ru-RU" sz="1600" b="0" i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белковых секретов), </a:t>
            </a:r>
            <a:r>
              <a:rPr lang="ru-RU" sz="1600" b="0" i="0" u="none" strike="noStrike" baseline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аЭПС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b="0" i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митохондрий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тубулярно-везикулярными </a:t>
            </a:r>
            <a:r>
              <a:rPr lang="ru-RU" sz="1600" b="0" i="0" u="none" strike="noStrike" baseline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кристами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(для стероидных веществ). Синтезированный продукт </a:t>
            </a:r>
            <a:r>
              <a:rPr lang="ru-RU" sz="1600" b="0" i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комплексе </a:t>
            </a:r>
            <a:r>
              <a:rPr lang="ru-RU" sz="1600" b="0" i="0" u="none" strike="noStrike" baseline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Гольджи</a:t>
            </a:r>
            <a:r>
              <a:rPr lang="ru-RU" sz="1600" b="0" i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внутри секреторных гранул нередко претерпевает пост трансляционные изменения, обусловленные действием различных ферментов ("дозревает").</a:t>
            </a:r>
          </a:p>
        </p:txBody>
      </p:sp>
      <p:sp>
        <p:nvSpPr>
          <p:cNvPr id="7" name="Стрелка вниз 6"/>
          <p:cNvSpPr/>
          <p:nvPr/>
        </p:nvSpPr>
        <p:spPr>
          <a:xfrm rot="1860858">
            <a:off x="-5827" y="2213149"/>
            <a:ext cx="819020" cy="715911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860858">
            <a:off x="21306" y="4781823"/>
            <a:ext cx="384203" cy="335834"/>
          </a:xfrm>
          <a:prstGeom prst="downArrow">
            <a:avLst>
              <a:gd name="adj1" fmla="val 50000"/>
              <a:gd name="adj2" fmla="val 107692"/>
            </a:avLst>
          </a:prstGeom>
          <a:solidFill>
            <a:srgbClr val="FFC00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67574" y="3749779"/>
            <a:ext cx="5734262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Последовательность синтеза: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406" y="4760338"/>
            <a:ext cx="3378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Проникновение веществ в ЭПС</a:t>
            </a:r>
            <a:endParaRPr lang="ru-RU" sz="16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860858">
            <a:off x="3679193" y="4835313"/>
            <a:ext cx="384203" cy="335834"/>
          </a:xfrm>
          <a:prstGeom prst="downArrow">
            <a:avLst>
              <a:gd name="adj1" fmla="val 50000"/>
              <a:gd name="adj2" fmla="val 107692"/>
            </a:avLst>
          </a:prstGeom>
          <a:solidFill>
            <a:srgbClr val="FFC00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sp>
        <p:nvSpPr>
          <p:cNvPr id="13" name="Стрелка вниз 12"/>
          <p:cNvSpPr/>
          <p:nvPr/>
        </p:nvSpPr>
        <p:spPr>
          <a:xfrm rot="1860858">
            <a:off x="6834765" y="4787484"/>
            <a:ext cx="384203" cy="335834"/>
          </a:xfrm>
          <a:prstGeom prst="downArrow">
            <a:avLst>
              <a:gd name="adj1" fmla="val 50000"/>
              <a:gd name="adj2" fmla="val 107692"/>
            </a:avLst>
          </a:prstGeom>
          <a:solidFill>
            <a:srgbClr val="FFC00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71358" y="4595077"/>
            <a:ext cx="2775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Выработка энергии митохондриями</a:t>
            </a:r>
            <a:endParaRPr lang="ru-RU" sz="16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Картинки по запросу &quot;механизм пнг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126" y="1197338"/>
            <a:ext cx="2438400" cy="2438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низ 15"/>
          <p:cNvSpPr/>
          <p:nvPr/>
        </p:nvSpPr>
        <p:spPr>
          <a:xfrm rot="1860858">
            <a:off x="9209734" y="4761697"/>
            <a:ext cx="384203" cy="335834"/>
          </a:xfrm>
          <a:prstGeom prst="downArrow">
            <a:avLst>
              <a:gd name="adj1" fmla="val 50000"/>
              <a:gd name="adj2" fmla="val 107692"/>
            </a:avLst>
          </a:prstGeom>
          <a:solidFill>
            <a:srgbClr val="FFC00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9078911">
            <a:off x="11327190" y="4599992"/>
            <a:ext cx="384203" cy="335834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63935" y="4514117"/>
            <a:ext cx="1815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на следующую фазу</a:t>
            </a:r>
            <a:endParaRPr lang="ru-RU" sz="16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80430" y="4637226"/>
            <a:ext cx="2775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Компактизация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посредством АГ</a:t>
            </a:r>
            <a:endParaRPr lang="ru-RU" sz="16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Эндоплазматический ретикулум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7" y="187224"/>
            <a:ext cx="1859274" cy="14130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7581" y="1773299"/>
            <a:ext cx="1335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 ЭПС</a:t>
            </a:r>
            <a:endParaRPr lang="ru-RU" sz="16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14" y="284150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низ 4"/>
          <p:cNvSpPr/>
          <p:nvPr/>
        </p:nvSpPr>
        <p:spPr>
          <a:xfrm rot="16200000">
            <a:off x="3072412" y="732639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554545" y="29833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b="0" i="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Биосинтез секрета </a:t>
            </a:r>
            <a:r>
              <a:rPr lang="ru-RU" sz="16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(особенно белковых продуктов) </a:t>
            </a:r>
            <a:r>
              <a:rPr lang="ru-RU" sz="1600" b="0" i="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начинается в эндоплазматической сети</a:t>
            </a:r>
            <a:r>
              <a:rPr lang="ru-RU" sz="16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, где аминокислоты, адсорбирующиеся на клеточных мембранах, соединяются между собой в последовательности, определяемой РНК рибосом. </a:t>
            </a:r>
            <a:endParaRPr lang="ru-RU" sz="1600" dirty="0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53303" y="275438"/>
            <a:ext cx="1448" cy="1236617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54545" y="177329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Синтезируемый начальный продукт </a:t>
            </a:r>
            <a:r>
              <a:rPr lang="ru-RU" sz="1600" b="0" i="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</a:rPr>
              <a:t>накапливается в щелях и лакунах эндоплазматической сети</a:t>
            </a:r>
            <a:r>
              <a:rPr lang="ru-RU" sz="16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ru-RU" sz="16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 откуда перемещается в область пластинчатого комплекса, или </a:t>
            </a:r>
            <a:r>
              <a:rPr lang="ru-RU" sz="1600" b="1" i="1" u="sng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</a:rPr>
              <a:t>Гольджи</a:t>
            </a:r>
            <a:r>
              <a:rPr lang="ru-RU" sz="1600" b="1" i="1" u="sng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</a:rPr>
              <a:t> комплекса</a:t>
            </a:r>
            <a:r>
              <a:rPr lang="ru-RU" sz="1600" b="0" i="1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, </a:t>
            </a:r>
            <a:r>
              <a:rPr lang="ru-RU" sz="16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где заканчивается созревание секрета. В некоторых железистых клетках в зоне комплекса </a:t>
            </a:r>
            <a:r>
              <a:rPr lang="ru-RU" sz="1600" b="0" i="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Гольджи</a:t>
            </a:r>
            <a:r>
              <a:rPr lang="ru-RU" sz="1600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 происходит соединение синтезируемого белка с углеводами и секрет превращается в гликопротеид.</a:t>
            </a:r>
            <a:endParaRPr lang="ru-RU" sz="1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1268" name="Picture 4" descr="Картинки по запросу &quot;аппарат гольджи пнг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8" y="2248421"/>
            <a:ext cx="2672792" cy="200459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>
          <a:xfrm rot="16200000">
            <a:off x="3072411" y="2270788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450400" y="1764188"/>
            <a:ext cx="2903" cy="1823743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5754" y="4389583"/>
            <a:ext cx="3005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Структурная организация АГ</a:t>
            </a:r>
            <a:endParaRPr lang="ru-RU" sz="16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8" descr="Картинки по запросу &quot;митохондрии пнг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212" y="4840034"/>
            <a:ext cx="2816575" cy="14082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806342" y="6248322"/>
            <a:ext cx="2078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 Митохондрий</a:t>
            </a:r>
            <a:endParaRPr lang="ru-RU" sz="16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 rot="5400000">
            <a:off x="9901160" y="4768358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53509" y="4301425"/>
            <a:ext cx="56946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</a:rPr>
              <a:t>Митохондрии</a:t>
            </a:r>
            <a:r>
              <a:rPr lang="ru-RU" sz="1600" b="0" i="1" dirty="0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ru-RU" sz="1600" b="0" i="0" dirty="0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1600" b="0" i="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многочисленные в железистых клетках</a:t>
            </a:r>
            <a:r>
              <a:rPr lang="ru-RU" sz="1600" b="0" i="0" dirty="0" smtClean="0">
                <a:solidFill>
                  <a:schemeClr val="tx1">
                    <a:lumMod val="85000"/>
                  </a:schemeClr>
                </a:solidFill>
                <a:effectLst/>
                <a:latin typeface="Times New Roman" panose="02020603050405020304" pitchFamily="18" charset="0"/>
              </a:rPr>
              <a:t>, дают энергию, необходимую как для синтеза секрета, так и для его выделения. Кроме того, на митохондриях совершается синтез секретов липидной (стероидной) природы. </a:t>
            </a:r>
            <a:endParaRPr lang="ru-RU" sz="1600" dirty="0">
              <a:solidFill>
                <a:schemeClr val="tx1">
                  <a:lumMod val="85000"/>
                </a:schemeClr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9048206" y="4389583"/>
            <a:ext cx="8709" cy="1428206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89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8255" y="347147"/>
            <a:ext cx="18535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</a:t>
            </a:r>
            <a:r>
              <a:rPr lang="ru-RU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аза накопления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71749" y="1185912"/>
            <a:ext cx="6313714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algn="just"/>
            <a:r>
              <a:rPr lang="ru-RU" sz="1600" b="1" i="1" u="none" strike="noStrike" baseline="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Фаза накопления синтезированного продукта 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цитоплазме железистых клеток обычно проявляется нарастанием содержания </a:t>
            </a:r>
            <a:r>
              <a:rPr lang="ru-RU" sz="1600" b="0" i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секреторных гранул</a:t>
            </a:r>
            <a:r>
              <a:rPr lang="ru-RU" sz="16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которые в некоторых случаях могут укрупняться, сливаясь друг с другом. Переполнению цитоплазмы секреторными гранулами препятствует механизм </a:t>
            </a:r>
            <a:r>
              <a:rPr lang="ru-RU" sz="1600" b="0" i="0" u="none" strike="noStrike" baseline="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лизосомального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разрушения их избытка — </a:t>
            </a:r>
            <a:r>
              <a:rPr lang="ru-RU" sz="1600" b="0" i="1" u="none" strike="noStrike" baseline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кринофагия</a:t>
            </a:r>
            <a:r>
              <a:rPr lang="ru-RU" sz="16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ru-RU" sz="1600" b="0" i="0" u="none" strike="noStrike" baseline="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24262" y="1569089"/>
            <a:ext cx="1026002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2290" name="Picture 2" descr="Картинки по запросу &quot;3 цифр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5" y="347147"/>
            <a:ext cx="1164356" cy="116435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14" y="284150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1749" y="3005521"/>
            <a:ext cx="6313714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algn="just"/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Скопления гранул располагаются преимущественно у </a:t>
            </a:r>
            <a:r>
              <a:rPr lang="ru-RU" sz="1600" b="1" i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апикального полюса клеток экзокринных желез 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 </a:t>
            </a:r>
            <a:r>
              <a:rPr lang="ru-RU" sz="1600" b="1" i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 </a:t>
            </a:r>
            <a:r>
              <a:rPr lang="ru-RU" sz="1600" b="1" i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базального </a:t>
            </a:r>
            <a:r>
              <a:rPr lang="ru-RU" sz="16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— </a:t>
            </a:r>
            <a:r>
              <a:rPr lang="ru-RU" sz="1600" b="0" i="1" u="none" strike="noStrike" baseline="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в клетках эндокринных желез</a:t>
            </a:r>
            <a:r>
              <a:rPr lang="ru-RU" sz="16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r>
              <a:rPr lang="ru-RU" sz="1600" b="0" i="1" u="none" strike="noStrike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Некоторые виды синтезированных продуктов (например, стероидные гормоны) не накапливаются в цитоплазме железистых клеток, а по мере образования, по-видимому, сразу же из нее выводятся.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83705" y="4219095"/>
            <a:ext cx="3457303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10.</a:t>
            </a:r>
            <a:r>
              <a:rPr lang="ru-RU" sz="1600" b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Пример</a:t>
            </a:r>
            <a:r>
              <a:rPr lang="ru-RU" sz="1600" b="0" u="none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</a:t>
            </a:r>
            <a:r>
              <a:rPr lang="ru-RU" sz="1600" b="0" u="none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секретом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714103" y="1580191"/>
            <a:ext cx="23160" cy="5277809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Картинки по запросу &quot;бокаловидная клетка пнг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47" y="2352105"/>
            <a:ext cx="3715620" cy="16538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14" y="284150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8255" y="347147"/>
            <a:ext cx="17696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</a:t>
            </a:r>
            <a:r>
              <a:rPr lang="ru-RU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аза выделения</a:t>
            </a:r>
            <a:endParaRPr lang="ru-RU" dirty="0"/>
          </a:p>
        </p:txBody>
      </p:sp>
      <p:pic>
        <p:nvPicPr>
          <p:cNvPr id="13314" name="Picture 2" descr="Картинки по запросу &quot;цифра 4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1352"/>
            <a:ext cx="1450030" cy="14500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67889" y="3881637"/>
            <a:ext cx="63067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0" i="0" dirty="0" smtClean="0">
                <a:effectLst/>
                <a:latin typeface="Times New Roman" panose="02020603050405020304" pitchFamily="18" charset="0"/>
              </a:rPr>
              <a:t>В фазе выделения секрета значительно </a:t>
            </a:r>
            <a:r>
              <a:rPr lang="ru-RU" sz="1600" b="1" i="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возрастает потребление кислорода</a:t>
            </a:r>
            <a:r>
              <a:rPr lang="ru-RU" sz="1600" b="0" i="0" dirty="0" smtClean="0">
                <a:effectLst/>
                <a:latin typeface="Times New Roman" panose="02020603050405020304" pitchFamily="18" charset="0"/>
              </a:rPr>
              <a:t> железистой клеткой, повышается внутриклеточное осмотическое давление и </a:t>
            </a:r>
            <a:r>
              <a:rPr lang="ru-RU" sz="1600" b="1" i="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</a:rPr>
              <a:t>увеличивается поступление воды в клетку</a:t>
            </a:r>
            <a:r>
              <a:rPr lang="ru-RU" sz="1600" b="0" i="0" dirty="0" smtClean="0">
                <a:effectLst/>
                <a:latin typeface="Times New Roman" panose="02020603050405020304" pitchFamily="18" charset="0"/>
              </a:rPr>
              <a:t>. В результате в железистой клетке устанавливается ток воды, поступающей через её основание и выходящей через апикальную мембрану. Протекая через цитоплазму, вода выносит накопленный секрет либо в виде раствора, диффундирующего через апикальную мембран, либо в виде капель, выходящих через её поры.</a:t>
            </a:r>
            <a:endParaRPr lang="ru-RU" sz="16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9096" y="3881637"/>
            <a:ext cx="1026002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Стрелка вниз 6"/>
          <p:cNvSpPr/>
          <p:nvPr/>
        </p:nvSpPr>
        <p:spPr>
          <a:xfrm>
            <a:off x="2383092" y="893748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4211727">
            <a:off x="966131" y="2227006"/>
            <a:ext cx="384203" cy="335834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cxnSp>
        <p:nvCxnSpPr>
          <p:cNvPr id="9" name="Прямая соединительная линия 8"/>
          <p:cNvCxnSpPr>
            <a:stCxn id="8" idx="2"/>
          </p:cNvCxnSpPr>
          <p:nvPr/>
        </p:nvCxnSpPr>
        <p:spPr>
          <a:xfrm flipV="1">
            <a:off x="1298839" y="2063931"/>
            <a:ext cx="408041" cy="23919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740175" y="1390300"/>
            <a:ext cx="0" cy="19886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836257" y="1353561"/>
            <a:ext cx="75254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r>
              <a:rPr lang="ru-RU" sz="1600" b="1" i="1" u="none" strike="noStrike" baseline="0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Фаза выведения секрета </a:t>
            </a:r>
            <a:r>
              <a:rPr lang="ru-RU" sz="1600" b="0" i="0" u="none" strike="noStrike" baseline="0" dirty="0" smtClean="0">
                <a:latin typeface="Times New Roman" panose="02020603050405020304" pitchFamily="18" charset="0"/>
              </a:rPr>
              <a:t>может осуществляться несколькими механизмами (см. ниже). Наиболее часто происходит </a:t>
            </a:r>
            <a:r>
              <a:rPr lang="ru-RU" sz="1600" b="1" i="1" u="none" strike="noStrike" baseline="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экзоцитоз</a:t>
            </a:r>
            <a:r>
              <a:rPr lang="ru-RU" sz="1600" b="0" i="1" u="none" strike="noStrike" baseline="0" dirty="0" smtClean="0">
                <a:latin typeface="Times New Roman" panose="02020603050405020304" pitchFamily="18" charset="0"/>
              </a:rPr>
              <a:t> </a:t>
            </a:r>
            <a:r>
              <a:rPr lang="ru-RU" sz="1600" b="0" i="0" u="none" strike="noStrike" baseline="0" dirty="0" smtClean="0">
                <a:latin typeface="Times New Roman" panose="02020603050405020304" pitchFamily="18" charset="0"/>
              </a:rPr>
              <a:t>содержимого секреторных гранул путем слияния мембраны их гранул с плазмолеммой и выделения синтезированного продукта за пределы клетки. Встроенная в плазмолемму мембрана секреторных гранул затем отделяется из нее в цитоплазму </a:t>
            </a:r>
            <a:r>
              <a:rPr lang="ru-RU" sz="1600" b="1" i="0" u="none" strike="noStrike" baseline="0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механизмом </a:t>
            </a:r>
            <a:r>
              <a:rPr lang="ru-RU" sz="1600" b="1" i="1" u="none" strike="noStrike" baseline="0" dirty="0" err="1" smtClean="0">
                <a:solidFill>
                  <a:srgbClr val="FFC000"/>
                </a:solidFill>
                <a:latin typeface="Times New Roman" panose="02020603050405020304" pitchFamily="18" charset="0"/>
              </a:rPr>
              <a:t>эндоцитоза</a:t>
            </a:r>
            <a:r>
              <a:rPr lang="ru-RU" sz="1600" b="1" i="1" u="none" strike="noStrike" baseline="0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0" i="0" u="none" strike="noStrike" baseline="0" dirty="0" smtClean="0">
                <a:latin typeface="Times New Roman" panose="02020603050405020304" pitchFamily="18" charset="0"/>
              </a:rPr>
              <a:t>и возвращается в </a:t>
            </a:r>
            <a:r>
              <a:rPr lang="ru-RU" sz="1600" b="1" i="0" u="none" strike="noStrike" baseline="0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комплекс </a:t>
            </a:r>
            <a:r>
              <a:rPr lang="ru-RU" sz="1600" b="1" i="0" u="none" strike="noStrike" baseline="0" dirty="0" err="1" smtClean="0">
                <a:solidFill>
                  <a:srgbClr val="FFC000"/>
                </a:solidFill>
                <a:latin typeface="Times New Roman" panose="02020603050405020304" pitchFamily="18" charset="0"/>
              </a:rPr>
              <a:t>Гольджи</a:t>
            </a:r>
            <a:r>
              <a:rPr lang="ru-RU" sz="1600" b="1" i="0" u="none" strike="noStrike" baseline="0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0" i="0" u="none" strike="noStrike" baseline="0" dirty="0" smtClean="0">
                <a:latin typeface="Times New Roman" panose="02020603050405020304" pitchFamily="18" charset="0"/>
              </a:rPr>
              <a:t>для повторного использования </a:t>
            </a:r>
            <a:r>
              <a:rPr lang="ru-RU" sz="1600" b="0" i="1" u="none" strike="noStrike" baseline="0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(реутилизации, или </a:t>
            </a:r>
            <a:r>
              <a:rPr lang="ru-RU" sz="1600" b="0" i="1" u="none" strike="noStrike" baseline="0" dirty="0" err="1" smtClean="0">
                <a:solidFill>
                  <a:srgbClr val="FFC000"/>
                </a:solidFill>
                <a:latin typeface="Times New Roman" panose="02020603050405020304" pitchFamily="18" charset="0"/>
              </a:rPr>
              <a:t>рециклирования</a:t>
            </a:r>
            <a:r>
              <a:rPr lang="ru-RU" sz="1600" b="0" i="1" u="none" strike="noStrike" baseline="0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). </a:t>
            </a:r>
            <a:r>
              <a:rPr lang="ru-RU" sz="1600" b="0" i="0" u="none" strike="noStrike" baseline="0" dirty="0" smtClean="0">
                <a:latin typeface="Times New Roman" panose="02020603050405020304" pitchFamily="18" charset="0"/>
              </a:rPr>
              <a:t>Некоторые секреты (например, стероидные или </a:t>
            </a:r>
            <a:r>
              <a:rPr lang="ru-RU" sz="1600" b="0" i="0" u="none" strike="noStrike" baseline="0" dirty="0" err="1" smtClean="0">
                <a:latin typeface="Times New Roman" panose="02020603050405020304" pitchFamily="18" charset="0"/>
              </a:rPr>
              <a:t>тиреоидные</a:t>
            </a:r>
            <a:r>
              <a:rPr lang="ru-RU" sz="1600" b="0" i="0" u="none" strike="noStrike" baseline="0" dirty="0" smtClean="0">
                <a:latin typeface="Times New Roman" panose="02020603050405020304" pitchFamily="18" charset="0"/>
              </a:rPr>
              <a:t> гормоны) </a:t>
            </a:r>
            <a:r>
              <a:rPr lang="ru-RU" sz="1600" b="1" i="0" u="none" strike="noStrike" baseline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выделяются из клетки механизмами </a:t>
            </a:r>
            <a:r>
              <a:rPr lang="ru-RU" sz="1600" b="1" i="1" u="none" strike="noStrike" baseline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диффузии</a:t>
            </a:r>
            <a:r>
              <a:rPr lang="ru-RU" sz="1600" b="0" i="1" u="none" strike="noStrike" baseline="0" dirty="0" smtClean="0">
                <a:latin typeface="Times New Roman" panose="02020603050405020304" pitchFamily="18" charset="0"/>
              </a:rPr>
              <a:t>. </a:t>
            </a:r>
            <a:endParaRPr lang="ru-RU" sz="1600" b="0" i="0" u="none" strike="noStrike" baseline="0" dirty="0" smtClean="0">
              <a:latin typeface="Times New Roman" panose="02020603050405020304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2491430">
            <a:off x="1403001" y="3624517"/>
            <a:ext cx="384203" cy="335834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pic>
        <p:nvPicPr>
          <p:cNvPr id="13316" name="Picture 4" descr="Картинки по запросу &quot;экзоцитоз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71" y="4418194"/>
            <a:ext cx="4058194" cy="17770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>
            <a:stCxn id="15" idx="3"/>
          </p:cNvCxnSpPr>
          <p:nvPr/>
        </p:nvCxnSpPr>
        <p:spPr>
          <a:xfrm>
            <a:off x="1850243" y="3794068"/>
            <a:ext cx="3917646" cy="96081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767889" y="3881637"/>
            <a:ext cx="0" cy="1988626"/>
          </a:xfrm>
          <a:prstGeom prst="line">
            <a:avLst/>
          </a:prstGeom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385892" y="6355716"/>
            <a:ext cx="2199552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11.</a:t>
            </a:r>
            <a:r>
              <a:rPr lang="ru-RU" sz="1600" b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Экзоцитоз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5lf0405a_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791" y="1985557"/>
            <a:ext cx="2863885" cy="28345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14" y="284150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81349" y="0"/>
            <a:ext cx="689854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Экзокринные железы</a:t>
            </a:r>
            <a:endParaRPr lang="ru-RU" sz="40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571812" y="1303634"/>
            <a:ext cx="6048672" cy="50405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Экзокринные железы состоят из:</a:t>
            </a:r>
          </a:p>
          <a:p>
            <a:pPr lvl="1"/>
            <a:r>
              <a:rPr lang="ru-RU" sz="20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концевого отдела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(секреторная часть);</a:t>
            </a:r>
          </a:p>
          <a:p>
            <a:pPr lvl="1"/>
            <a:r>
              <a:rPr lang="ru-RU" sz="20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выводного протока.</a:t>
            </a:r>
          </a:p>
          <a:p>
            <a:pPr lvl="1">
              <a:buFont typeface="Wingdings 3" charset="2"/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желез, образованных из энтодермы, выводной проток выстлан однослойным кубическим или цилиндрическим эпителием, а у желез,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развивающися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эктодермы – многослойным эпителием.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экзокринным железам относятся слюнные железы, железы пищевода, желудка и др.</a:t>
            </a:r>
          </a:p>
          <a:p>
            <a:endParaRPr lang="ru-RU" dirty="0" smtClean="0"/>
          </a:p>
          <a:p>
            <a:pPr lvl="1"/>
            <a:endParaRPr lang="ru-RU" dirty="0"/>
          </a:p>
        </p:txBody>
      </p:sp>
      <p:pic>
        <p:nvPicPr>
          <p:cNvPr id="6" name="Picture 4" descr="Картинки по запросу &quot;прожекторы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164660" y="95794"/>
            <a:ext cx="2570120" cy="18644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 l="26011" t="18329" r="51298" b="30484"/>
          <a:stretch>
            <a:fillRect/>
          </a:stretch>
        </p:blipFill>
        <p:spPr bwMode="auto">
          <a:xfrm>
            <a:off x="9667755" y="1550447"/>
            <a:ext cx="2359881" cy="340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177580" y="6005640"/>
            <a:ext cx="4426490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12.</a:t>
            </a:r>
            <a:r>
              <a:rPr lang="ru-RU" sz="1600" b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Строение экзокринных желез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8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лассификация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67" y="444011"/>
            <a:ext cx="558527" cy="4122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8523" y="1936577"/>
            <a:ext cx="4860313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marR="0" algn="just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) по форме концевых отделов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—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на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трубчатые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альвеолярные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(сферические); при наличии обеих форм железы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называются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трубчато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-альвеолярными или альвеолярно-трубчатыми;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R="0" algn="just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2) по ветвлению концевых отделов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—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на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неразветвленные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разветвленные;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R="0" algn="just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3) по ветвлению выводных протоков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—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на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простые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(с неразветвленным протоком) и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сложные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(с разветвленными протоками).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048" y="1715215"/>
            <a:ext cx="5255351" cy="2541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878" y="4256960"/>
            <a:ext cx="5303521" cy="2428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704114" y="2136424"/>
            <a:ext cx="0" cy="179396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943600" y="2898423"/>
            <a:ext cx="0" cy="179396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291528" y="6101060"/>
            <a:ext cx="3525798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22. 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Морфологическая классификация экзокринных желез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294934" y="5184368"/>
            <a:ext cx="2075283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202803" y="5449979"/>
            <a:ext cx="2075283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879" y="1715216"/>
            <a:ext cx="5303519" cy="254174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49540" y="126166"/>
            <a:ext cx="9438592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Морфологическая классификация экзокринных желез</a:t>
            </a:r>
            <a:endParaRPr lang="ru-RU" sz="40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074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9272" y="532055"/>
            <a:ext cx="7755687" cy="553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Картинки по запросу &quot;классификация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67" y="444011"/>
            <a:ext cx="558527" cy="4122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0583" y="60327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Простые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4999" y="60327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Сложные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8455" y="993711"/>
            <a:ext cx="461665" cy="21228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Трубчатые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8455" y="3457303"/>
            <a:ext cx="461665" cy="19966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Альвеолярные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4360" y="3033647"/>
            <a:ext cx="185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Разветвленные</a:t>
            </a:r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0065" y="2879759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Неразветвленные</a:t>
            </a:r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Картинки по запросу &quot;прожекторы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94137" y="4939964"/>
            <a:ext cx="2021645" cy="191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Картинки по запросу &quot;прожекторы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50021" y="0"/>
            <a:ext cx="1710909" cy="14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746570" y="6177559"/>
            <a:ext cx="3560633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23. 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Морфологическая классификация экзокринных желез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4004" y="116249"/>
            <a:ext cx="7638631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Рассматриваемые вопросы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074" name="Picture 2" descr="Картинки по запросу &quot;содержание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021" y="264295"/>
            <a:ext cx="789441" cy="78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7298" y="1371321"/>
            <a:ext cx="368722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Железистый эпителий</a:t>
            </a:r>
            <a:endParaRPr lang="ru-RU" sz="24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076" name="Picture 4" descr="Картинки по запросу &quot;ученый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01" y="1719775"/>
            <a:ext cx="5941837" cy="537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201783" y="1832986"/>
            <a:ext cx="8438607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Особенности </a:t>
            </a:r>
            <a:r>
              <a:rPr lang="ru-RU" sz="2400" b="1" dirty="0" err="1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гландулоцитов</a:t>
            </a:r>
            <a:endParaRPr lang="ru-RU" sz="24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132115" y="2294651"/>
            <a:ext cx="8438607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Строение железистой клетки</a:t>
            </a:r>
            <a:endParaRPr lang="ru-RU" sz="24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954" y="2756316"/>
            <a:ext cx="4136572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Секреторный цикл</a:t>
            </a:r>
            <a:endParaRPr lang="ru-RU" sz="24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5423" y="3217981"/>
            <a:ext cx="4136572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Экзокринные железы</a:t>
            </a:r>
            <a:endParaRPr lang="ru-RU" sz="24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7298" y="3705375"/>
            <a:ext cx="6018921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Морфологическая классификация экзокринных желез</a:t>
            </a:r>
            <a:endParaRPr lang="ru-RU" sz="24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7299" y="4527045"/>
            <a:ext cx="503810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Общая классификация желез</a:t>
            </a:r>
            <a:endParaRPr lang="ru-RU" sz="24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7299" y="4988710"/>
            <a:ext cx="5038108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Эндокринные железы</a:t>
            </a:r>
            <a:endParaRPr lang="ru-RU" sz="24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065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5551" y="997871"/>
            <a:ext cx="3491661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По числу клеток: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5551" y="2536200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М</a:t>
            </a:r>
            <a:r>
              <a:rPr lang="ru-RU" b="0" i="1" u="none" strike="noStrike" baseline="0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ногоклеточные </a:t>
            </a:r>
            <a:r>
              <a:rPr lang="ru-RU" b="0" i="0" u="none" strike="noStrike" baseline="0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(большинство желез);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5551" y="17978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rgbClr val="FFC000"/>
                </a:solidFill>
                <a:latin typeface="Times New Roman" panose="02020603050405020304" pitchFamily="18" charset="0"/>
              </a:rPr>
              <a:t>О</a:t>
            </a:r>
            <a:r>
              <a:rPr lang="ru-RU" b="0" i="1" u="none" strike="noStrike" baseline="0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дноклеточные </a:t>
            </a:r>
            <a:r>
              <a:rPr lang="ru-RU" b="0" i="0" u="none" strike="noStrike" baseline="0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(например, бокаловидные клетки, клетки диффузной эндокринной системы).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200757" y="1959869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214454" y="2559757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4697232" y="1971876"/>
            <a:ext cx="1908015" cy="904544"/>
          </a:xfrm>
          <a:prstGeom prst="line">
            <a:avLst/>
          </a:prstGeom>
          <a:ln w="190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7029448" y="1635503"/>
            <a:ext cx="4592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Одноклеточные </a:t>
            </a:r>
            <a:r>
              <a:rPr lang="ru-RU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эндоэпителиальные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железы 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Картинки по запросу &quot;линия красная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01" y="2043259"/>
            <a:ext cx="2112436" cy="1554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440" y="2455877"/>
            <a:ext cx="3086100" cy="28003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7743364" y="6288444"/>
            <a:ext cx="4387676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13.</a:t>
            </a:r>
            <a:r>
              <a:rPr lang="ru-RU" sz="1600" b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Бокаловидные клетки кишечника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379132" y="5381909"/>
            <a:ext cx="2020425" cy="369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увеличение</a:t>
            </a:r>
            <a:endParaRPr lang="ru-RU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45389" y="3161940"/>
            <a:ext cx="415398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бокаловидные клетки в составе эпителия,  покрывающего ворсинки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ШИК-реакция окрашивает цитоплазму 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клеток в фиолетовым цвет из-за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напичия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 ней большого количества полисахаридов —  компонентов слизистого секрета. </a:t>
            </a:r>
          </a:p>
          <a:p>
            <a:pPr algn="just"/>
            <a:r>
              <a:rPr lang="ru-RU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цилиндрические каемчатые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эпителиоциты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(составляют основную массу клеток эпителия). </a:t>
            </a:r>
          </a:p>
          <a:p>
            <a:pPr algn="just"/>
            <a:r>
              <a:rPr lang="ru-RU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—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 между ворсинками.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666309" y="5962707"/>
            <a:ext cx="8525691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0" y="3039291"/>
            <a:ext cx="8827440" cy="10399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46" y="3200766"/>
            <a:ext cx="3086100" cy="29146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743906" y="6163988"/>
            <a:ext cx="2239780" cy="369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увеличение</a:t>
            </a:r>
            <a:endParaRPr lang="ru-RU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189059" y="6161680"/>
            <a:ext cx="5638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узкий промежуток между ворсинками </a:t>
            </a:r>
          </a:p>
          <a:p>
            <a:r>
              <a:rPr lang="ru-RU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бокаловидная клетка. </a:t>
            </a:r>
          </a:p>
        </p:txBody>
      </p:sp>
      <p:pic>
        <p:nvPicPr>
          <p:cNvPr id="23" name="Picture 2" descr="Картинки по запросу &quot;классификация пнг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67" y="444011"/>
            <a:ext cx="558527" cy="4122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027611" y="0"/>
            <a:ext cx="8351521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Общая классификация желез</a:t>
            </a:r>
            <a:endParaRPr lang="ru-RU" sz="40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664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лассификация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67" y="444011"/>
            <a:ext cx="558527" cy="4122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419" y="1137396"/>
            <a:ext cx="3133861" cy="28455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50084" y="4294182"/>
            <a:ext cx="4091585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14.</a:t>
            </a:r>
            <a:r>
              <a:rPr lang="ru-RU" sz="1600" b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Бокаловидные клетки</a:t>
            </a:r>
            <a:r>
              <a:rPr lang="ru-RU" sz="1600" b="0" u="none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эпителии толстой кишки. Окраска гематоксилин- эозином. Увеличение х600 </a:t>
            </a:r>
            <a:endParaRPr lang="ru-RU" sz="1600" b="0" u="none" strike="noStrike" baseline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&quot;треугольник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2058" y="2307850"/>
            <a:ext cx="548806" cy="5046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643" y="1137396"/>
            <a:ext cx="3095145" cy="28455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589422" y="4294182"/>
            <a:ext cx="4091585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1600" b="1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Схема </a:t>
            </a:r>
            <a:r>
              <a:rPr lang="ru-RU" sz="1600" b="0" u="none" strike="noStrike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ультрамикроскпического</a:t>
            </a:r>
            <a:r>
              <a:rPr lang="ru-RU" sz="1600" b="0" u="none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строения. 1- клеточные микроворсинки, 2- гранулы слизистого секрета, 3- внутриклеточный сетчатый аппарат, 4- митохондрии, 5- ядро, 6-гранулярная эндоплазматическая сеть. </a:t>
            </a:r>
            <a:endParaRPr lang="ru-RU" sz="1600" b="0" u="none" strike="noStrike" baseline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5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&quot;классификация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67" y="444011"/>
            <a:ext cx="558527" cy="4122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557" y="182401"/>
            <a:ext cx="4852611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По 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уровню организации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7679" y="1468064"/>
            <a:ext cx="64182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r>
              <a:rPr lang="ru-RU" sz="20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Самостоятельные </a:t>
            </a:r>
            <a:r>
              <a:rPr lang="ru-RU" sz="2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анатомически оформленными органами 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(например, крупные слюнные железы, печень, поджелудочная железа, щитовидная железа и др.);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7679" y="77166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algn="just"/>
            <a:r>
              <a:rPr lang="ru-RU" sz="2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В</a:t>
            </a:r>
            <a:r>
              <a:rPr lang="ru-RU" sz="20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ходящие </a:t>
            </a:r>
            <a:r>
              <a:rPr lang="ru-RU" sz="2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в состав различных органов 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в качестве их компонентов (например, железы слизистых оболочек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16200000">
            <a:off x="214455" y="982469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214456" y="1713307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040983" y="-5845"/>
            <a:ext cx="0" cy="1760271"/>
          </a:xfrm>
          <a:prstGeom prst="line">
            <a:avLst/>
          </a:prstGeom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endCxn id="21" idx="1"/>
          </p:cNvCxnSpPr>
          <p:nvPr/>
        </p:nvCxnSpPr>
        <p:spPr>
          <a:xfrm>
            <a:off x="5625335" y="3926571"/>
            <a:ext cx="2747461" cy="0"/>
          </a:xfrm>
          <a:prstGeom prst="line">
            <a:avLst/>
          </a:prstGeom>
          <a:ln w="127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4" y="2838274"/>
            <a:ext cx="5290891" cy="24568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434" name="Picture 2" descr="Картинки по запросу &quot;поджелудочная железа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519" y="1276006"/>
            <a:ext cx="2814848" cy="223077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13727" y="5649710"/>
            <a:ext cx="5132323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16. 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Многорядный столбчатый эпителий трахеи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372796" y="3757294"/>
            <a:ext cx="3458293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17. 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Поджелудочная железа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5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лассификация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67" y="444011"/>
            <a:ext cx="558527" cy="4122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0228" y="994715"/>
            <a:ext cx="69407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Э</a:t>
            </a:r>
            <a:r>
              <a:rPr lang="ru-RU" sz="2000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ндоэпителиальные</a:t>
            </a:r>
            <a:r>
              <a:rPr lang="ru-RU" sz="20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и </a:t>
            </a:r>
            <a:r>
              <a:rPr lang="ru-RU" sz="20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экзоэпителиальные</a:t>
            </a:r>
            <a:r>
              <a:rPr lang="ru-RU" sz="2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т.е. 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лежащие 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в пределах эпителиального пласта или вне 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его соответственно. 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Большинство желез относится к </a:t>
            </a:r>
            <a:r>
              <a:rPr lang="ru-RU" sz="2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экзо-эпителиальным; 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7504" y="182401"/>
            <a:ext cx="3842719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По расположению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Стрелка вниз 4"/>
          <p:cNvSpPr/>
          <p:nvPr/>
        </p:nvSpPr>
        <p:spPr>
          <a:xfrm rot="16200000">
            <a:off x="376406" y="1295272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188" y="2207139"/>
            <a:ext cx="4990829" cy="21079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249067" y="4604161"/>
            <a:ext cx="4964294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18.  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одноклеточные </a:t>
            </a:r>
            <a:r>
              <a:rPr lang="ru-RU" sz="16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эндоэпителиальные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железы (бокаловидные клетки); 2- многоклеточная </a:t>
            </a:r>
            <a:r>
              <a:rPr lang="ru-RU" sz="16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эндоэпителиальная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железа (слизистой оболочки полости носа); 3- многоклеточная </a:t>
            </a:r>
            <a:r>
              <a:rPr lang="ru-RU" sz="16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экзоэпителиальная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железа (слизистой оболочки трахеи или бронхов).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13895" y="1501674"/>
            <a:ext cx="5397726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По 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месту (направлению) выведения секрета </a:t>
            </a:r>
            <a:endParaRPr lang="ru-RU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Стрелка вниз 8"/>
          <p:cNvSpPr/>
          <p:nvPr/>
        </p:nvSpPr>
        <p:spPr>
          <a:xfrm rot="10800000">
            <a:off x="7131301" y="6393844"/>
            <a:ext cx="384203" cy="335834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323402" y="1837509"/>
            <a:ext cx="0" cy="4556335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515504" y="2308607"/>
            <a:ext cx="43945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sz="20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Э</a:t>
            </a:r>
            <a:r>
              <a:rPr lang="ru-RU" sz="20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ндокринные 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(выделяющие секреторные продукты, называемые гормонами, в кровь) и </a:t>
            </a:r>
            <a:r>
              <a:rPr lang="ru-RU" sz="20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Экзокринные 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(выделяющие секреты на поверхность тела или в просвет внутренних органов); </a:t>
            </a:r>
          </a:p>
        </p:txBody>
      </p:sp>
      <p:pic>
        <p:nvPicPr>
          <p:cNvPr id="13" name="Picture 7" descr="exoendocrine"/>
          <p:cNvPicPr>
            <a:picLocks noChangeAspect="1" noChangeArrowheads="1"/>
          </p:cNvPicPr>
          <p:nvPr/>
        </p:nvPicPr>
        <p:blipFill>
          <a:blip r:embed="rId4" cstate="print"/>
          <a:srcRect r="72371" b="22223"/>
          <a:stretch>
            <a:fillRect/>
          </a:stretch>
        </p:blipFill>
        <p:spPr bwMode="auto">
          <a:xfrm>
            <a:off x="7920538" y="4337371"/>
            <a:ext cx="1589222" cy="201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8" descr="exoendocrine"/>
          <p:cNvPicPr>
            <a:picLocks noChangeAspect="1" noChangeArrowheads="1"/>
          </p:cNvPicPr>
          <p:nvPr/>
        </p:nvPicPr>
        <p:blipFill>
          <a:blip r:embed="rId4" cstate="print"/>
          <a:srcRect l="68205" r="841" b="17619"/>
          <a:stretch>
            <a:fillRect/>
          </a:stretch>
        </p:blipFill>
        <p:spPr bwMode="auto">
          <a:xfrm>
            <a:off x="9953898" y="4327264"/>
            <a:ext cx="1578830" cy="20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8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лассификация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67" y="444011"/>
            <a:ext cx="558527" cy="4122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1287" y="258195"/>
            <a:ext cx="8704627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По механизму (способу) выведения секрета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769" y="2009312"/>
            <a:ext cx="4809894" cy="22752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004041" y="4542017"/>
            <a:ext cx="3873349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19. 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выделения секрета  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1287" y="1357962"/>
            <a:ext cx="49420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r>
              <a:rPr lang="ru-RU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М</a:t>
            </a:r>
            <a:r>
              <a:rPr lang="ru-RU" b="1" i="1" dirty="0" err="1" smtClean="0">
                <a:solidFill>
                  <a:srgbClr val="FFC000"/>
                </a:solidFill>
                <a:latin typeface="Times New Roman" panose="02020603050405020304" pitchFamily="18" charset="0"/>
              </a:rPr>
              <a:t>ерокринные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(без нарушения структуры клетки), </a:t>
            </a:r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апокринные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(с отделением в секрет части апикальной цитоплазмы) и </a:t>
            </a:r>
            <a:r>
              <a:rPr lang="ru-RU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голокринные</a:t>
            </a:r>
            <a:r>
              <a:rPr lang="ru-R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(с полным разрушением клеток и выделением их фрагментов в секрет). В организме человека большинство желез относится к </a:t>
            </a:r>
            <a:r>
              <a:rPr lang="ru-RU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мерокринным</a:t>
            </a:r>
            <a:r>
              <a:rPr lang="ru-RU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;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апокринных желез немного (например, часть потовых и молочные), к </a:t>
            </a:r>
            <a:r>
              <a:rPr lang="ru-RU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голокринным</a:t>
            </a:r>
            <a: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относятся лишь сальные железы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. В клетках некоторых желез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выведение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секрета осуществляется одновременно двумя механизмами — апокринным и 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мерокринным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.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878286" y="1112329"/>
            <a:ext cx="0" cy="179396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161315" y="2980317"/>
            <a:ext cx="0" cy="179396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68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cre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182" y="444011"/>
            <a:ext cx="2711178" cy="537754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Картинки по запросу &quot;классификация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67" y="444011"/>
            <a:ext cx="558527" cy="4122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18262" y="4805891"/>
            <a:ext cx="6970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Третий, </a:t>
            </a:r>
            <a:r>
              <a:rPr lang="ru-RU" sz="20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голокриновый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тип секреции сопровождается накоплением секрета в цитоплазме и полным разрушением железистых клеток (например, клеток сальных желез кожи).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18262" y="34838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 </a:t>
            </a:r>
            <a:r>
              <a:rPr lang="ru-RU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мерокриновом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типе секреции железистые клетки полностью сохраняют свою структуру (например, клетки слюнных желез).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9182" y="6074725"/>
            <a:ext cx="2688599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20. </a:t>
            </a:r>
            <a:r>
              <a:rPr lang="ru-RU" sz="16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секреций</a:t>
            </a:r>
            <a:endParaRPr lang="ru-RU" sz="1600" i="1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18262" y="216328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 </a:t>
            </a:r>
            <a:r>
              <a:rPr lang="ru-RU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апокриновом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типе секреции происходит частичное разрушение железистых клеток (например, клеток молочных желез), т.е. вместе с секреторными продуктами отделяются либо апикальная часть цитоплазмы железистых клеток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макроапокриновая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либо верхушки микроворсинок (микроапокриновая).</a:t>
            </a:r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3102209" y="1592489"/>
            <a:ext cx="384203" cy="335834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462228" y="1760406"/>
            <a:ext cx="7162229" cy="0"/>
          </a:xfrm>
          <a:prstGeom prst="line">
            <a:avLst/>
          </a:prstGeom>
          <a:ln w="12700">
            <a:solidFill>
              <a:srgbClr val="00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елка вниз 14"/>
          <p:cNvSpPr/>
          <p:nvPr/>
        </p:nvSpPr>
        <p:spPr>
          <a:xfrm rot="16200000">
            <a:off x="3102208" y="4348754"/>
            <a:ext cx="384203" cy="335834"/>
          </a:xfrm>
          <a:prstGeom prst="downArrow">
            <a:avLst>
              <a:gd name="adj1" fmla="val 50000"/>
              <a:gd name="adj2" fmla="val 10769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kern="0">
              <a:solidFill>
                <a:srgbClr val="FFFFFF"/>
              </a:solidFill>
              <a:latin typeface="Segoe Print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462227" y="4516671"/>
            <a:ext cx="7162229" cy="0"/>
          </a:xfrm>
          <a:prstGeom prst="line">
            <a:avLst/>
          </a:prstGeom>
          <a:ln w="12700">
            <a:solidFill>
              <a:srgbClr val="00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03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лассификация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67" y="444011"/>
            <a:ext cx="558527" cy="4122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75270"/>
            <a:ext cx="10354118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ПО химическому составу вырабатываемого секрета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Стрелка вниз 5"/>
          <p:cNvSpPr/>
          <p:nvPr/>
        </p:nvSpPr>
        <p:spPr>
          <a:xfrm rot="16200000">
            <a:off x="402532" y="1173351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087291" y="1567222"/>
            <a:ext cx="0" cy="179396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413863" y="3216928"/>
            <a:ext cx="0" cy="179396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622349" y="5125792"/>
            <a:ext cx="3742337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21. 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Сальные и потовые железы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4"/>
          <p:cNvSpPr txBox="1">
            <a:spLocks/>
          </p:cNvSpPr>
          <p:nvPr/>
        </p:nvSpPr>
        <p:spPr>
          <a:xfrm>
            <a:off x="927294" y="650114"/>
            <a:ext cx="5004048" cy="49251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ru-RU" dirty="0" smtClean="0"/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Слизистые железы;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Белковые (серозные) железы;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Смешанные железы (слизистые и белковые);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Сальные железы;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Молочные железы;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Картинки по запросу &quot;сальные желез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07" y="1567222"/>
            <a:ext cx="4804286" cy="32994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9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лассификация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67" y="444011"/>
            <a:ext cx="558527" cy="4122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96508" y="59290"/>
            <a:ext cx="8127545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Некоторые примеры желез</a:t>
            </a:r>
            <a:endParaRPr lang="ru-RU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2879" y="1023347"/>
            <a:ext cx="6287590" cy="830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Простые неразветвленные трубчатые железы — маточные железы 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2677399" y="1996430"/>
            <a:ext cx="239978" cy="322217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959" y="2557856"/>
            <a:ext cx="3208836" cy="24114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909821" y="5253517"/>
            <a:ext cx="4015112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24. 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Маточные железы. 1- многочисленные трубчатые железы. Малое увеличение. Окраска Гематоксилином и эозином. 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868" y="2171127"/>
            <a:ext cx="3019425" cy="3238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Картинки по запросу &quot;треугольник пнг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5876" y="3330920"/>
            <a:ext cx="548806" cy="5046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641024" y="5580088"/>
            <a:ext cx="4015112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25. 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Маточные железы. 1- концевые отделы, 2- выводной проток. Большое увеличение. Окраска Гематоксилином и эозином. 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Картинки по запросу &quot;лупа пнг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4095459"/>
            <a:ext cx="867302" cy="87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артинки по запросу &quot;лупа пнг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136" y="3073007"/>
            <a:ext cx="2164082" cy="218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0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лассификация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67" y="444011"/>
            <a:ext cx="558527" cy="4122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9302" y="298160"/>
            <a:ext cx="5590904" cy="10772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Простые разветвленные альвеолярные железы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71" y="1689327"/>
            <a:ext cx="3763734" cy="32874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28225" y="5290735"/>
            <a:ext cx="5753058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26. 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Сальные железы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 — концевой отдел сальной железы: 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разветвлен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т.е. представлен "гроздью" из нескольких </a:t>
            </a:r>
          </a:p>
          <a:p>
            <a:pPr algn="ctr"/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мешочков (альвеол). 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2— 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выводной проток железы: короткий, 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ветвлений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Малое увеличение. Окраска Гематоксилином и эозином. 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67155" y="4392936"/>
            <a:ext cx="48669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снимке — одна из альвеол сальной железы.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— камбиальные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себоциты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прилегают к ба-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зальной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мембране;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— секреторные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себоциты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крупные, со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светлой цитоплазмой;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— разрушающиеся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себоциты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выделение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 идет путем разрушения клеток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(голокриновый тип секреции); находятся вблизи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выводного протока. Ядра —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плотные,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гиперхромные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369" y="578711"/>
            <a:ext cx="3057525" cy="32099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Картинки по запросу &quot;треугольник пнг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3499" y="2129141"/>
            <a:ext cx="548806" cy="5046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824821" y="3984713"/>
            <a:ext cx="3156620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27. Сальные железы 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Картинки по запросу &quot;лупа пнг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00" y="4102900"/>
            <a:ext cx="867302" cy="87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&quot;лупа пнг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907" y="1854715"/>
            <a:ext cx="1919351" cy="193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9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14" y="284150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3565" y="0"/>
            <a:ext cx="662722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Эндокринные железы</a:t>
            </a:r>
            <a:endParaRPr lang="ru-RU" sz="4000" b="1" cap="none" spc="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83177" y="707886"/>
            <a:ext cx="4788024" cy="58772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 эндокринных желез называется гормоном;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эндокринных железах </a:t>
            </a:r>
            <a:r>
              <a:rPr lang="ru-RU" sz="22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выводные протоки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секрет выделяется непосредственно в кровь или лимфу;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</a:t>
            </a:r>
            <a:r>
              <a:rPr lang="ru-RU" sz="22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эндокринных желез: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щитовидная железа, гипофиз, надпочечники и др.</a:t>
            </a:r>
          </a:p>
          <a:p>
            <a:pPr algn="just">
              <a:buFontTx/>
              <a:buNone/>
            </a:pPr>
            <a:r>
              <a:rPr lang="ru-RU" sz="22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Особенности:</a:t>
            </a:r>
          </a:p>
          <a:p>
            <a:pPr marL="514350" indent="-514350" algn="just">
              <a:buFontTx/>
              <a:buAutoNum type="arabicPeriod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Вырабатывается малое количество секрета;</a:t>
            </a:r>
          </a:p>
          <a:p>
            <a:pPr marL="514350" indent="-514350" algn="just">
              <a:buFontTx/>
              <a:buAutoNum type="arabicPeriod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Обладают избирательным (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тропным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действием на клетки-мишени или органы-мишени;</a:t>
            </a:r>
          </a:p>
          <a:p>
            <a:pPr marL="514350" indent="-514350" algn="just">
              <a:buFontTx/>
              <a:buAutoNum type="arabicPeriod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выводных протоков;</a:t>
            </a:r>
          </a:p>
          <a:p>
            <a:pPr marL="514350" indent="-514350" algn="just">
              <a:buFontTx/>
              <a:buAutoNum type="arabicPeriod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Хорошее кровоснабжение желез;</a:t>
            </a:r>
          </a:p>
          <a:p>
            <a:pPr marL="514350" indent="-514350" algn="just">
              <a:buFontTx/>
              <a:buAutoNum type="arabicPeriod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 вместе с нервной системой (нейроэндокринная, нейрогуморальная регуляция).</a:t>
            </a:r>
          </a:p>
          <a:p>
            <a:pPr marL="514350" indent="-514350">
              <a:buFontTx/>
              <a:buAutoNum type="arabicPeriod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7650" name="Picture 2" descr="Картинки по запросу &quot;эндокринные железы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27" y="893748"/>
            <a:ext cx="3422468" cy="256685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45066" y="3646461"/>
            <a:ext cx="4565990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28. Эндокринные железы человека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Picture 4" descr="Картинки по запросу &quot;эндокринные железы строени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97" y="4222112"/>
            <a:ext cx="3103927" cy="1991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66798" y="6359732"/>
            <a:ext cx="4209616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29. Строение эндокринной железы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-0.06852 L -0.00664 -0.371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00091 -0.380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574312" y="292859"/>
            <a:ext cx="3518717" cy="20033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5428" y="2455816"/>
            <a:ext cx="3953692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Однослойный плоский эпителий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101" y="5699559"/>
            <a:ext cx="5402313" cy="4001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Многорядный (</a:t>
            </a:r>
            <a:r>
              <a:rPr lang="ru-RU" sz="20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псевдомногослойный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эпителий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1" y="3015544"/>
            <a:ext cx="5222966" cy="25243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6580938" y="1598624"/>
            <a:ext cx="4726351" cy="25146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133256" y="4277742"/>
            <a:ext cx="5989075" cy="4001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Многослойный плоский </a:t>
            </a:r>
            <a:r>
              <a:rPr lang="ru-RU" sz="20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неороговевающий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эпителий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&quot;вопрос пнг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0378">
            <a:off x="10462183" y="5013168"/>
            <a:ext cx="986401" cy="98640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&quot;вопрос пнг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4476">
            <a:off x="4936637" y="502110"/>
            <a:ext cx="800694" cy="80069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вопрос пнг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546" y="357514"/>
            <a:ext cx="637465" cy="6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7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книга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14" y="284150"/>
            <a:ext cx="60959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588" y="1803685"/>
            <a:ext cx="5136559" cy="35058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107073" y="6246521"/>
            <a:ext cx="4227030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29. Строение щитовидной железы</a:t>
            </a:r>
            <a:endParaRPr lang="ru-RU" sz="1600" u="none" strike="noStrike" baseline="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>
            <a:endCxn id="3" idx="3"/>
          </p:cNvCxnSpPr>
          <p:nvPr/>
        </p:nvCxnSpPr>
        <p:spPr>
          <a:xfrm flipH="1">
            <a:off x="11357147" y="3556595"/>
            <a:ext cx="834853" cy="1"/>
          </a:xfrm>
          <a:prstGeom prst="line">
            <a:avLst/>
          </a:prstGeom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://vmede.org/sait/content/Gistologija_atlas_boi4uk_2008/14_files/mb4_00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895" y="284150"/>
            <a:ext cx="3265065" cy="24349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15879" y="3051657"/>
            <a:ext cx="59539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Дольки железы содержат фолликулы (1),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окружённые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сетью капилляров. Фолликулы имеют различные размеры, округлую или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овоидную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форму. Стенка фолликулов состоит из одного слоя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тиреоцитов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(2). В полости фолликула находится окрашенный коллоид (3). Между фолликулами располагаются различной величины и формы островки С-клеток. От соединительнотканной капсулы внутрь органа отходят септы (4), делящие железу на дольки и содержащие кровеносные сосуды. Окраска гематоксилином и эозином.</a:t>
            </a:r>
          </a:p>
        </p:txBody>
      </p:sp>
    </p:spTree>
    <p:extLst>
      <p:ext uri="{BB962C8B-B14F-4D97-AF65-F5344CB8AC3E}">
        <p14:creationId xmlns:p14="http://schemas.microsoft.com/office/powerpoint/2010/main" val="285795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92 -0.380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артинки по запросу &quot;ключ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451" y="5942148"/>
            <a:ext cx="1688056" cy="5370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Картинки по запросу &quot;замочная скважина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116" y="5827756"/>
            <a:ext cx="816884" cy="81688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Картинки по запросу &quot;ключ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68" y="296090"/>
            <a:ext cx="653144" cy="65314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439" y="154085"/>
            <a:ext cx="4681090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Экзокринные железы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83278" y="160127"/>
            <a:ext cx="4790094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Эндокринные железы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259977" y="588476"/>
            <a:ext cx="0" cy="5786847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Картинки по запросу &quot;квадрат пнг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1422" y="6131225"/>
            <a:ext cx="643652" cy="6436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&quot;квадрат пнг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39626" y="188922"/>
            <a:ext cx="643652" cy="6436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93" y="949234"/>
            <a:ext cx="4712740" cy="2644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450484" y="11374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эндокринных железах </a:t>
            </a:r>
            <a:r>
              <a:rPr lang="ru-RU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выводные протоки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секрет выделяется непосредственно в кровь или лимфу;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7" cstate="print"/>
          <a:srcRect l="26011" t="18329" r="51298" b="30484"/>
          <a:stretch>
            <a:fillRect/>
          </a:stretch>
        </p:blipFill>
        <p:spPr bwMode="auto">
          <a:xfrm>
            <a:off x="10049762" y="2053275"/>
            <a:ext cx="1795617" cy="259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0049762" y="2053275"/>
            <a:ext cx="1795617" cy="259366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10049762" y="2053275"/>
            <a:ext cx="1783423" cy="2593669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7" descr="exoendocrine"/>
          <p:cNvPicPr>
            <a:picLocks noChangeAspect="1" noChangeArrowheads="1"/>
          </p:cNvPicPr>
          <p:nvPr/>
        </p:nvPicPr>
        <p:blipFill>
          <a:blip r:embed="rId8" cstate="print"/>
          <a:srcRect r="72371" b="22223"/>
          <a:stretch>
            <a:fillRect/>
          </a:stretch>
        </p:blipFill>
        <p:spPr bwMode="auto">
          <a:xfrm>
            <a:off x="217393" y="4108358"/>
            <a:ext cx="1589222" cy="201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8" descr="exoendocrine"/>
          <p:cNvPicPr>
            <a:picLocks noChangeAspect="1" noChangeArrowheads="1"/>
          </p:cNvPicPr>
          <p:nvPr/>
        </p:nvPicPr>
        <p:blipFill>
          <a:blip r:embed="rId8" cstate="print"/>
          <a:srcRect l="68205" r="841" b="17619"/>
          <a:stretch>
            <a:fillRect/>
          </a:stretch>
        </p:blipFill>
        <p:spPr bwMode="auto">
          <a:xfrm>
            <a:off x="5589822" y="4091963"/>
            <a:ext cx="1578830" cy="20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321760" y="4800548"/>
            <a:ext cx="3004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 эндокринных желез называется </a:t>
            </a:r>
            <a:r>
              <a:rPr lang="ru-RU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гормоном;</a:t>
            </a:r>
          </a:p>
        </p:txBody>
      </p:sp>
      <p:sp>
        <p:nvSpPr>
          <p:cNvPr id="23" name="Объект 4"/>
          <p:cNvSpPr txBox="1">
            <a:spLocks/>
          </p:cNvSpPr>
          <p:nvPr/>
        </p:nvSpPr>
        <p:spPr>
          <a:xfrm>
            <a:off x="2050408" y="3481899"/>
            <a:ext cx="3316003" cy="49251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ru-RU" dirty="0" smtClean="0"/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Слизистые железы;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Белковые (серозные) железы;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Смешанные железы (слизистые и белковые);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Сальные железы;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Молочные железы;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822" y="1972029"/>
            <a:ext cx="2848824" cy="18156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44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8388" y="59290"/>
            <a:ext cx="6123792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Список литературы:</a:t>
            </a:r>
            <a:endParaRPr lang="ru-RU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Picture 2" descr="Картинки по запросу &quot;классификация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67" y="444011"/>
            <a:ext cx="558527" cy="4122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5395" y="1402081"/>
            <a:ext cx="8543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Быков В.Л. Цитология и общая гистология. – С-Пб: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Сотис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1999.-520 с.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395" y="1740635"/>
            <a:ext cx="8543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Гистология: учеб.- 2-е издание,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доп.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 редакцией Э.Г.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Улумбекова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Ю.А.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Челышева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 : ГЭОТАР-МЕД, 2002. – 598 с.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395" y="2325410"/>
            <a:ext cx="8543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К. Елецкий, Т.К. Дубовая и др. – Цитология, гистология, эмбриология., М.: Медицина, 1996.- 544 с.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5395" y="2910185"/>
            <a:ext cx="8543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С.Л. Кузнецов, Н.Н.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Мушкамбаров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В.Л.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Горячкина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Атлас по гистологии, цитологии и эмбриологии. М: 2002, - 373 с.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Картинки по запросу &quot;книги пнг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317" y="4719909"/>
            <a:ext cx="2857500" cy="201930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37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" y="292859"/>
            <a:ext cx="4711700" cy="22288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981652" y="2582847"/>
            <a:ext cx="4148059" cy="4001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Однослойный кубический эпителий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62026" y="4909114"/>
            <a:ext cx="4716932" cy="4001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Однослойный призматический эпителий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9" t="22277" r="36417" b="58583"/>
          <a:stretch/>
        </p:blipFill>
        <p:spPr>
          <a:xfrm>
            <a:off x="6320999" y="2417205"/>
            <a:ext cx="5422049" cy="23460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Картинки по запросу &quot;вопрос пнг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0378">
            <a:off x="98982" y="5622768"/>
            <a:ext cx="986401" cy="98640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&quot;вопрос пнг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822">
            <a:off x="8212673" y="840482"/>
            <a:ext cx="800694" cy="80069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84" y="3156822"/>
            <a:ext cx="4234180" cy="26717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39828" y="5915913"/>
            <a:ext cx="3866892" cy="4001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Переходный эпителий (</a:t>
            </a:r>
            <a:r>
              <a:rPr lang="ru-RU" sz="20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уротелий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Картинки по запросу &quot;вопрос пнг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546" y="357514"/>
            <a:ext cx="637465" cy="6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Картинки по запросу &quot;вопрос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546" y="357514"/>
            <a:ext cx="637465" cy="6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21" y="469621"/>
            <a:ext cx="3266610" cy="41247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Картинки по запросу &quot;вопрос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6674">
            <a:off x="7289565" y="275898"/>
            <a:ext cx="800694" cy="80069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00976" y="2102075"/>
            <a:ext cx="523534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Однослойный плоский эпителий. Эндотелий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24967" y="2803115"/>
            <a:ext cx="7366568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Однослойный кубический эпителий. Эпителий канальцев почки.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5774" y="1143711"/>
            <a:ext cx="515237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Варианты ответов: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60828" y="3455213"/>
            <a:ext cx="481086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Многорядный эпителий. Эпителий трахеи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85285" y="1902470"/>
            <a:ext cx="564578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47596" y="2610356"/>
            <a:ext cx="482824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49679" y="3301325"/>
            <a:ext cx="585417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52633" y="4040349"/>
            <a:ext cx="543740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67051" y="4194237"/>
            <a:ext cx="612571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Однослойный плоский эпителий. Эпителий пищевода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1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0.34739 0.531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70" y="265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0.42552 0.421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76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и по запросу &quot;вопрос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546" y="357514"/>
            <a:ext cx="637465" cy="6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8" y="676246"/>
            <a:ext cx="5347653" cy="34958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Картинки по запросу &quot;вопрос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6674">
            <a:off x="8460284" y="117991"/>
            <a:ext cx="800694" cy="80069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84444" y="1036677"/>
            <a:ext cx="515237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Варианты ответов: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7152" y="2801218"/>
            <a:ext cx="523534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Однослойный плоский эпителий. Эндотелий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71487" y="1877769"/>
            <a:ext cx="564578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12364" y="2647330"/>
            <a:ext cx="482824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91735" y="3416891"/>
            <a:ext cx="585417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43170" y="4174658"/>
            <a:ext cx="543740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86910" y="4174658"/>
            <a:ext cx="4194985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Однослойный призматический эпителий. Эпителий канальцев почки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86910" y="2093332"/>
            <a:ext cx="481086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Многорядный эпителий. Эпителий трахеи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86910" y="3550097"/>
            <a:ext cx="280384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правильного ответа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6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26016 0.13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8" y="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45078 0.027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9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и по запросу &quot;вопрос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546" y="357514"/>
            <a:ext cx="637465" cy="6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6" y="357514"/>
            <a:ext cx="4706572" cy="37652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Картинки по запросу &quot;вопрос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6674">
            <a:off x="8573495" y="231202"/>
            <a:ext cx="800694" cy="80069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70991" y="1036608"/>
            <a:ext cx="515237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Варианты ответов: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5776948" y="3761313"/>
            <a:ext cx="2796037" cy="1591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55" y="2186566"/>
            <a:ext cx="2810083" cy="13581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181" y="2324225"/>
            <a:ext cx="2489709" cy="15710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806413" y="2324225"/>
            <a:ext cx="564578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48546" y="1616339"/>
            <a:ext cx="482824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92328" y="4203315"/>
            <a:ext cx="585417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235392" y="3944791"/>
            <a:ext cx="543740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3" name="Объект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9" t="22277" r="36417" b="58583"/>
          <a:stretch/>
        </p:blipFill>
        <p:spPr>
          <a:xfrm>
            <a:off x="8973842" y="4911201"/>
            <a:ext cx="3066840" cy="1326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113923" y="4511091"/>
            <a:ext cx="3879202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Переходный эпителий (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Уротелий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u="none" strike="noStrike" baseline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4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80325 -0.187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69" y="-93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0.00023 L -0.54636 -0.285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и по запросу &quot;вопрос пн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546" y="357514"/>
            <a:ext cx="637465" cy="6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11" y="1317195"/>
            <a:ext cx="5668838" cy="42447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41611" y="168351"/>
            <a:ext cx="736772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Определите слои эпителия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328160" y="4868091"/>
            <a:ext cx="3544389" cy="348344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054986" y="4668036"/>
            <a:ext cx="194201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Базальный слой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4985" y="3984413"/>
            <a:ext cx="2177585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Шиповатый слой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4328160" y="4184468"/>
            <a:ext cx="3544389" cy="337906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54985" y="3348687"/>
            <a:ext cx="1942013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Зернистый слой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4872446" y="3594981"/>
            <a:ext cx="3069771" cy="295573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556614" y="2882537"/>
            <a:ext cx="2315935" cy="441079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54985" y="2665064"/>
            <a:ext cx="2046958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Блестящий слой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5556614" y="2050505"/>
            <a:ext cx="2385603" cy="185104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76313" y="1835499"/>
            <a:ext cx="2499804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Поверхностный слой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2141" y="5853837"/>
            <a:ext cx="709283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Многослойный плоский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ороговевающий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эпителий. Эпидермис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8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7" grpId="0" animBg="1"/>
      <p:bldP spid="20" grpId="0" animBg="1"/>
      <p:bldP spid="2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</TotalTime>
  <Words>2117</Words>
  <Application>Microsoft Office PowerPoint</Application>
  <PresentationFormat>Широкоэкранный</PresentationFormat>
  <Paragraphs>240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Century Gothic</vt:lpstr>
      <vt:lpstr>Segoe Print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Ринат Бараков</dc:creator>
  <cp:lastModifiedBy>Шалахметова Тамара</cp:lastModifiedBy>
  <cp:revision>101</cp:revision>
  <dcterms:created xsi:type="dcterms:W3CDTF">2020-02-08T04:24:39Z</dcterms:created>
  <dcterms:modified xsi:type="dcterms:W3CDTF">2025-09-25T04:15:43Z</dcterms:modified>
</cp:coreProperties>
</file>